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9" r:id="rId3"/>
    <p:sldId id="260" r:id="rId4"/>
  </p:sldIdLst>
  <p:sldSz cx="9144000" cy="1080135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4660"/>
  </p:normalViewPr>
  <p:slideViewPr>
    <p:cSldViewPr>
      <p:cViewPr>
        <p:scale>
          <a:sx n="70" d="100"/>
          <a:sy n="70" d="100"/>
        </p:scale>
        <p:origin x="-2814" y="-90"/>
      </p:cViewPr>
      <p:guideLst>
        <p:guide orient="horz" pos="3402"/>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C5EAA-E6A3-4B37-AD18-29CEA652B059}" type="datetimeFigureOut">
              <a:rPr lang="es-CO" smtClean="0"/>
              <a:t>26/09/2018</a:t>
            </a:fld>
            <a:endParaRPr lang="es-CO" dirty="0"/>
          </a:p>
        </p:txBody>
      </p:sp>
      <p:sp>
        <p:nvSpPr>
          <p:cNvPr id="4" name="3 Marcador de imagen de diapositiva"/>
          <p:cNvSpPr>
            <a:spLocks noGrp="1" noRot="1" noChangeAspect="1"/>
          </p:cNvSpPr>
          <p:nvPr>
            <p:ph type="sldImg" idx="2"/>
          </p:nvPr>
        </p:nvSpPr>
        <p:spPr>
          <a:xfrm>
            <a:off x="1978025" y="685800"/>
            <a:ext cx="290195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392C7-AE1C-495B-8245-350D33A41B9D}" type="slidenum">
              <a:rPr lang="es-CO" smtClean="0"/>
              <a:t>‹Nº›</a:t>
            </a:fld>
            <a:endParaRPr lang="es-CO" dirty="0"/>
          </a:p>
        </p:txBody>
      </p:sp>
    </p:spTree>
    <p:extLst>
      <p:ext uri="{BB962C8B-B14F-4D97-AF65-F5344CB8AC3E}">
        <p14:creationId xmlns:p14="http://schemas.microsoft.com/office/powerpoint/2010/main" val="13424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google.com.co/url?sa=i&amp;rct=j&amp;q=&amp;esrc=s&amp;source=images&amp;cd=&amp;cad=rja&amp;uact=8&amp;ved=0ahUKEwjFmbb9m6vZAhXNjVkKHU_VDeIQjRwIBw&amp;url=http://grandledgesun.com/&amp;psig=AOvVaw14aO6f56L3KhJl3AVWd_3J&amp;ust=1518897422137331" TargetMode="External"/><Relationship Id="rId7" Type="http://schemas.microsoft.com/office/2007/relationships/hdphoto" Target="../media/hdphoto1.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9" name="8 Rectángulo"/>
          <p:cNvSpPr/>
          <p:nvPr userDrawn="1"/>
        </p:nvSpPr>
        <p:spPr>
          <a:xfrm>
            <a:off x="610073" y="201589"/>
            <a:ext cx="7901400" cy="931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Picture 2" descr="Resultado de imagen para movie theater curtains png">
            <a:hlinkClick r:id="rId3"/>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730" t="75708" r="16408"/>
          <a:stretch/>
        </p:blipFill>
        <p:spPr bwMode="auto">
          <a:xfrm>
            <a:off x="-22454" y="9535257"/>
            <a:ext cx="9166454" cy="127561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3">
            <a:extLst>
              <a:ext uri="{FF2B5EF4-FFF2-40B4-BE49-F238E27FC236}">
                <a16:creationId xmlns:a16="http://schemas.microsoft.com/office/drawing/2014/main" xmlns="" id="{B48746F7-4B25-8246-9FC9-65925E89FC38}"/>
              </a:ext>
            </a:extLst>
          </p:cNvPr>
          <p:cNvSpPr/>
          <p:nvPr userDrawn="1"/>
        </p:nvSpPr>
        <p:spPr>
          <a:xfrm>
            <a:off x="4018" y="10515601"/>
            <a:ext cx="9144000" cy="2952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7 CuadroTexto"/>
          <p:cNvSpPr txBox="1"/>
          <p:nvPr userDrawn="1"/>
        </p:nvSpPr>
        <p:spPr>
          <a:xfrm>
            <a:off x="2730530" y="10506075"/>
            <a:ext cx="6394136" cy="338554"/>
          </a:xfrm>
          <a:prstGeom prst="rect">
            <a:avLst/>
          </a:prstGeom>
          <a:noFill/>
        </p:spPr>
        <p:txBody>
          <a:bodyPr wrap="square" rtlCol="0">
            <a:spAutoFit/>
          </a:bodyPr>
          <a:lstStyle/>
          <a:p>
            <a:pPr algn="r"/>
            <a:r>
              <a:rPr lang="es-MX" sz="1600" b="1" dirty="0" smtClean="0">
                <a:solidFill>
                  <a:schemeClr val="bg1"/>
                </a:solidFill>
                <a:latin typeface="Arial" panose="020B0604020202020204" pitchFamily="34" charset="0"/>
                <a:cs typeface="Arial" panose="020B0604020202020204" pitchFamily="34" charset="0"/>
              </a:rPr>
              <a:t>Boletín de Mercadeo No. 5</a:t>
            </a:r>
            <a:endParaRPr lang="es-MX" sz="1600" b="1" dirty="0">
              <a:solidFill>
                <a:schemeClr val="bg1"/>
              </a:solidFill>
              <a:latin typeface="Arial" panose="020B0604020202020204" pitchFamily="34" charset="0"/>
              <a:cs typeface="Arial" panose="020B0604020202020204" pitchFamily="34" charset="0"/>
            </a:endParaRPr>
          </a:p>
        </p:txBody>
      </p:sp>
      <p:pic>
        <p:nvPicPr>
          <p:cNvPr id="7" name="Imagen 4">
            <a:extLst>
              <a:ext uri="{FF2B5EF4-FFF2-40B4-BE49-F238E27FC236}">
                <a16:creationId xmlns:a16="http://schemas.microsoft.com/office/drawing/2014/main" xmlns="" id="{05122726-229A-7742-889C-B921D0A5AC5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10503066"/>
            <a:ext cx="504000" cy="281842"/>
          </a:xfrm>
          <a:prstGeom prst="rect">
            <a:avLst/>
          </a:prstGeom>
        </p:spPr>
      </p:pic>
      <p:sp>
        <p:nvSpPr>
          <p:cNvPr id="11" name="10 CuadroTexto"/>
          <p:cNvSpPr txBox="1"/>
          <p:nvPr userDrawn="1"/>
        </p:nvSpPr>
        <p:spPr>
          <a:xfrm>
            <a:off x="5809890" y="180873"/>
            <a:ext cx="2677699" cy="276999"/>
          </a:xfrm>
          <a:prstGeom prst="rect">
            <a:avLst/>
          </a:prstGeom>
          <a:noFill/>
        </p:spPr>
        <p:txBody>
          <a:bodyPr wrap="square" rtlCol="0">
            <a:spAutoFit/>
          </a:bodyPr>
          <a:lstStyle/>
          <a:p>
            <a:pPr algn="r"/>
            <a:r>
              <a:rPr lang="es-MX" sz="1200" b="1" dirty="0" smtClean="0">
                <a:solidFill>
                  <a:schemeClr val="tx1"/>
                </a:solidFill>
                <a:latin typeface="Arial" panose="020B0604020202020204" pitchFamily="34" charset="0"/>
                <a:cs typeface="Arial" panose="020B0604020202020204" pitchFamily="34" charset="0"/>
              </a:rPr>
              <a:t>Septiembre 26 de 2018</a:t>
            </a:r>
            <a:endParaRPr lang="es-MX" sz="1200" b="1" dirty="0">
              <a:solidFill>
                <a:schemeClr val="tx1"/>
              </a:solidFill>
              <a:latin typeface="Arial" panose="020B0604020202020204" pitchFamily="34" charset="0"/>
              <a:cs typeface="Arial" panose="020B0604020202020204" pitchFamily="34" charset="0"/>
            </a:endParaRPr>
          </a:p>
        </p:txBody>
      </p:sp>
      <p:pic>
        <p:nvPicPr>
          <p:cNvPr id="4098" name="Picture 2" descr="Resultado de imagen para cine ilustraCION png"/>
          <p:cNvPicPr>
            <a:picLocks noChangeAspect="1" noChangeArrowheads="1"/>
          </p:cNvPicPr>
          <p:nvPr userDrawn="1"/>
        </p:nvPicPr>
        <p:blipFill rotWithShape="1">
          <a:blip r:embed="rId6" cstate="print">
            <a:extLst>
              <a:ext uri="{BEBA8EAE-BF5A-486C-A8C5-ECC9F3942E4B}">
                <a14:imgProps xmlns:a14="http://schemas.microsoft.com/office/drawing/2010/main">
                  <a14:imgLayer r:embed="rId7">
                    <a14:imgEffect>
                      <a14:backgroundRemoval t="690" b="100000" l="0" r="100000">
                        <a14:foregroundMark x1="18222" y1="32586" x2="23889" y2="83276"/>
                        <a14:foregroundMark x1="20444" y1="56207" x2="52111" y2="55000"/>
                        <a14:foregroundMark x1="52111" y1="34483" x2="19000" y2="37069"/>
                        <a14:foregroundMark x1="23889" y1="84483" x2="43778" y2="84310"/>
                        <a14:foregroundMark x1="27444" y1="77759" x2="32889" y2="76724"/>
                        <a14:foregroundMark x1="28667" y1="66724" x2="45444" y2="66379"/>
                        <a14:foregroundMark x1="39111" y1="41034" x2="37667" y2="66379"/>
                      </a14:backgroundRemoval>
                    </a14:imgEffect>
                  </a14:imgLayer>
                </a14:imgProps>
              </a:ext>
              <a:ext uri="{28A0092B-C50C-407E-A947-70E740481C1C}">
                <a14:useLocalDpi xmlns:a14="http://schemas.microsoft.com/office/drawing/2010/main" val="0"/>
              </a:ext>
            </a:extLst>
          </a:blip>
          <a:srcRect l="12104" r="10160" b="8619"/>
          <a:stretch/>
        </p:blipFill>
        <p:spPr bwMode="auto">
          <a:xfrm>
            <a:off x="543504" y="164807"/>
            <a:ext cx="969525" cy="7344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953068" y="1819275"/>
            <a:ext cx="7150290" cy="2369880"/>
          </a:xfrm>
          <a:prstGeom prst="rect">
            <a:avLst/>
          </a:prstGeom>
          <a:noFill/>
        </p:spPr>
        <p:txBody>
          <a:bodyPr wrap="square" rtlCol="0">
            <a:spAutoFit/>
          </a:bodyPr>
          <a:lstStyle/>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El descuento que teníamos a nuestros clientes por compra a través de Fandango con el 20% de descuento adicional ya NO aplica.</a:t>
            </a:r>
          </a:p>
          <a:p>
            <a:pPr marL="342900" indent="-342900" algn="just">
              <a:buFont typeface="Arial" pitchFamily="34" charset="0"/>
              <a:buChar char="•"/>
            </a:pPr>
            <a:endParaRPr lang="es-MX" sz="1600" dirty="0">
              <a:latin typeface="Arial" panose="020B0604020202020204" pitchFamily="34" charset="0"/>
              <a:cs typeface="Arial" panose="020B0604020202020204" pitchFamily="34" charset="0"/>
            </a:endParaRPr>
          </a:p>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El precio de la boletería por compras a través de la página web o la aplicación es el mismo que manejamos en la taquilla.</a:t>
            </a:r>
          </a:p>
          <a:p>
            <a:pPr marL="342900" indent="-342900" algn="just">
              <a:buFont typeface="Arial" pitchFamily="34" charset="0"/>
              <a:buChar char="•"/>
            </a:pPr>
            <a:endParaRPr lang="es-MX" sz="1600" dirty="0">
              <a:latin typeface="Arial" panose="020B0604020202020204" pitchFamily="34" charset="0"/>
              <a:cs typeface="Arial" panose="020B0604020202020204" pitchFamily="34" charset="0"/>
            </a:endParaRPr>
          </a:p>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Él único descuento que manejamos tanto en online como en taquilla  física es el 50% los días martes y miércoles.</a:t>
            </a:r>
            <a:endParaRPr lang="es-MX" sz="2000" dirty="0" smtClean="0">
              <a:latin typeface="Arial" panose="020B0604020202020204" pitchFamily="34" charset="0"/>
              <a:cs typeface="Arial" panose="020B0604020202020204" pitchFamily="34" charset="0"/>
            </a:endParaRPr>
          </a:p>
          <a:p>
            <a:pPr marL="342900" indent="-342900" algn="just">
              <a:buFont typeface="Arial" pitchFamily="34" charset="0"/>
              <a:buChar char="•"/>
            </a:pPr>
            <a:endParaRPr lang="es-MX" sz="2000" dirty="0">
              <a:latin typeface="Arial" panose="020B0604020202020204" pitchFamily="34" charset="0"/>
              <a:cs typeface="Arial" panose="020B0604020202020204" pitchFamily="34" charset="0"/>
            </a:endParaRPr>
          </a:p>
        </p:txBody>
      </p:sp>
      <p:sp>
        <p:nvSpPr>
          <p:cNvPr id="9" name="8 CuadroTexto"/>
          <p:cNvSpPr txBox="1"/>
          <p:nvPr/>
        </p:nvSpPr>
        <p:spPr>
          <a:xfrm>
            <a:off x="1600200" y="689730"/>
            <a:ext cx="6019800" cy="830997"/>
          </a:xfrm>
          <a:prstGeom prst="rect">
            <a:avLst/>
          </a:prstGeom>
          <a:noFill/>
        </p:spPr>
        <p:txBody>
          <a:bodyPr wrap="square" rtlCol="0">
            <a:spAutoFit/>
          </a:bodyPr>
          <a:lstStyle/>
          <a:p>
            <a:pPr algn="ctr"/>
            <a:r>
              <a:rPr lang="es-MX" sz="2400" b="1" dirty="0" smtClean="0">
                <a:solidFill>
                  <a:schemeClr val="tx1">
                    <a:lumMod val="75000"/>
                    <a:lumOff val="25000"/>
                  </a:schemeClr>
                </a:solidFill>
                <a:latin typeface="Arial" panose="020B0604020202020204" pitchFamily="34" charset="0"/>
                <a:cs typeface="Arial" panose="020B0604020202020204" pitchFamily="34" charset="0"/>
              </a:rPr>
              <a:t>Finaliza el 20% descuento por pago online de boletería</a:t>
            </a:r>
            <a:endParaRPr lang="es-MX"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2" descr="https://cazaofertas.com.co/wp-content/uploads/2017/07/Descuento-en-Cinema-Procinal-en-a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7" y="4163708"/>
            <a:ext cx="4924425" cy="4076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1127077" y="8442423"/>
            <a:ext cx="7150290" cy="892552"/>
          </a:xfrm>
          <a:prstGeom prst="rect">
            <a:avLst/>
          </a:prstGeom>
          <a:noFill/>
        </p:spPr>
        <p:txBody>
          <a:bodyPr wrap="square" rtlCol="0">
            <a:spAutoFit/>
          </a:bodyPr>
          <a:lstStyle/>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Importante: retirar toda la publicidad que hable de este descuento para evitar inconvenientes con los clientes por publicidad engañosa.  </a:t>
            </a:r>
            <a:endParaRPr lang="es-MX" sz="2000" dirty="0" smtClean="0">
              <a:latin typeface="Arial" panose="020B0604020202020204" pitchFamily="34" charset="0"/>
              <a:cs typeface="Arial" panose="020B0604020202020204" pitchFamily="34" charset="0"/>
            </a:endParaRPr>
          </a:p>
          <a:p>
            <a:pPr marL="342900" indent="-342900" algn="just">
              <a:buFont typeface="Arial" pitchFamily="34" charset="0"/>
              <a:buChar char="•"/>
            </a:pPr>
            <a:endParaRPr lang="es-MX" sz="2000" dirty="0">
              <a:latin typeface="Arial" panose="020B0604020202020204" pitchFamily="34" charset="0"/>
              <a:cs typeface="Arial" panose="020B0604020202020204" pitchFamily="34" charset="0"/>
            </a:endParaRPr>
          </a:p>
        </p:txBody>
      </p:sp>
      <p:pic>
        <p:nvPicPr>
          <p:cNvPr id="1028" name="Picture 4" descr="Resultado de imagen para x 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769" y1="21154" x2="41923" y2="38846"/>
                        <a14:foregroundMark x1="36923" y1="13462" x2="46923" y2="14231"/>
                        <a14:foregroundMark x1="48462" y1="20769" x2="53077" y2="28846"/>
                        <a14:foregroundMark x1="56538" y1="28462" x2="72692" y2="8462"/>
                        <a14:foregroundMark x1="61923" y1="38846" x2="82692" y2="14615"/>
                        <a14:foregroundMark x1="61154" y1="41154" x2="70000" y2="61923"/>
                      </a14:backgroundRemoval>
                    </a14:imgEffect>
                  </a14:imgLayer>
                </a14:imgProps>
              </a:ext>
              <a:ext uri="{28A0092B-C50C-407E-A947-70E740481C1C}">
                <a14:useLocalDpi xmlns:a14="http://schemas.microsoft.com/office/drawing/2010/main" val="0"/>
              </a:ext>
            </a:extLst>
          </a:blip>
          <a:srcRect/>
          <a:stretch>
            <a:fillRect/>
          </a:stretch>
        </p:blipFill>
        <p:spPr bwMode="auto">
          <a:xfrm>
            <a:off x="905371" y="5375372"/>
            <a:ext cx="1257301" cy="125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110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987187" y="5095875"/>
            <a:ext cx="7150290" cy="4832092"/>
          </a:xfrm>
          <a:prstGeom prst="rect">
            <a:avLst/>
          </a:prstGeom>
          <a:noFill/>
        </p:spPr>
        <p:txBody>
          <a:bodyPr wrap="square" rtlCol="0">
            <a:spAutoFit/>
          </a:bodyPr>
          <a:lstStyle/>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A partir del jueves 27 de septiembre retomaremos la alianza que teníamos con Colsubsidio para recibir a los clientes que cuenten con tarjeta de crédito de esta entidad como medio de pago en nuestros teatros. </a:t>
            </a:r>
          </a:p>
          <a:p>
            <a:pPr marL="342900" indent="-342900" algn="just">
              <a:buFont typeface="Arial" pitchFamily="34" charset="0"/>
              <a:buChar char="•"/>
            </a:pPr>
            <a:endParaRPr lang="es-MX" sz="1600" dirty="0">
              <a:latin typeface="Arial" panose="020B0604020202020204" pitchFamily="34" charset="0"/>
              <a:cs typeface="Arial" panose="020B0604020202020204" pitchFamily="34" charset="0"/>
            </a:endParaRPr>
          </a:p>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El objetivo de esta alianza es aprovechar el número de tarjeta habientes que pueden usar su tarjeta en nuestros teatros, ellos tienen un plan de medios amplio donde comunicarán nuestra marca, promociones y noticias. </a:t>
            </a:r>
          </a:p>
          <a:p>
            <a:pPr algn="just"/>
            <a:endParaRPr lang="es-MX" sz="1600" dirty="0">
              <a:latin typeface="Arial" panose="020B0604020202020204" pitchFamily="34" charset="0"/>
              <a:cs typeface="Arial" panose="020B0604020202020204" pitchFamily="34" charset="0"/>
            </a:endParaRPr>
          </a:p>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Esta tarjeta no cuenta con beneficios diferentes a los que tenemos institucionalizados, es decir, 50% martes y miércoles. </a:t>
            </a:r>
          </a:p>
          <a:p>
            <a:pPr marL="342900" indent="-342900" algn="just">
              <a:buFont typeface="Arial" pitchFamily="34" charset="0"/>
              <a:buChar char="•"/>
            </a:pPr>
            <a:endParaRPr lang="es-MX" sz="1600" dirty="0">
              <a:latin typeface="Arial" panose="020B0604020202020204" pitchFamily="34" charset="0"/>
              <a:cs typeface="Arial" panose="020B0604020202020204" pitchFamily="34" charset="0"/>
            </a:endParaRPr>
          </a:p>
          <a:p>
            <a:pPr marL="342900" indent="-342900" algn="just">
              <a:buFont typeface="Arial" pitchFamily="34" charset="0"/>
              <a:buChar char="•"/>
            </a:pPr>
            <a:r>
              <a:rPr lang="es-MX" sz="1600" dirty="0" smtClean="0">
                <a:latin typeface="Arial" panose="020B0604020202020204" pitchFamily="34" charset="0"/>
                <a:cs typeface="Arial" panose="020B0604020202020204" pitchFamily="34" charset="0"/>
              </a:rPr>
              <a:t>Cuando el cliente llega a pagar a nuestros teatros con esta tarjeta se maneja como un medio de pago normal. </a:t>
            </a:r>
          </a:p>
          <a:p>
            <a:pPr marL="342900" indent="-342900" algn="just">
              <a:buFont typeface="Arial" pitchFamily="34" charset="0"/>
              <a:buChar char="•"/>
            </a:pPr>
            <a:endParaRPr lang="es-MX" sz="1600" dirty="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a:p>
            <a:pPr marL="342900" indent="-342900" algn="just">
              <a:buFont typeface="Arial" pitchFamily="34" charset="0"/>
              <a:buChar char="•"/>
            </a:pPr>
            <a:endParaRPr lang="es-MX" sz="1600" dirty="0">
              <a:latin typeface="Arial" panose="020B0604020202020204" pitchFamily="34" charset="0"/>
              <a:cs typeface="Arial" panose="020B0604020202020204" pitchFamily="34" charset="0"/>
            </a:endParaRPr>
          </a:p>
          <a:p>
            <a:pPr marL="342900" indent="-342900" algn="just">
              <a:buFont typeface="Arial" pitchFamily="34" charset="0"/>
              <a:buChar char="•"/>
            </a:pPr>
            <a:endParaRPr lang="es-MX" sz="2000" dirty="0">
              <a:latin typeface="Arial" panose="020B0604020202020204" pitchFamily="34" charset="0"/>
              <a:cs typeface="Arial" panose="020B0604020202020204" pitchFamily="34" charset="0"/>
            </a:endParaRPr>
          </a:p>
        </p:txBody>
      </p:sp>
      <p:sp>
        <p:nvSpPr>
          <p:cNvPr id="9" name="8 CuadroTexto"/>
          <p:cNvSpPr txBox="1"/>
          <p:nvPr/>
        </p:nvSpPr>
        <p:spPr>
          <a:xfrm>
            <a:off x="1600200" y="689730"/>
            <a:ext cx="6019800" cy="830997"/>
          </a:xfrm>
          <a:prstGeom prst="rect">
            <a:avLst/>
          </a:prstGeom>
          <a:noFill/>
        </p:spPr>
        <p:txBody>
          <a:bodyPr wrap="square" rtlCol="0">
            <a:spAutoFit/>
          </a:bodyPr>
          <a:lstStyle/>
          <a:p>
            <a:pPr algn="ctr"/>
            <a:r>
              <a:rPr lang="es-MX" sz="2400" b="1" dirty="0" smtClean="0">
                <a:solidFill>
                  <a:schemeClr val="tx1">
                    <a:lumMod val="75000"/>
                    <a:lumOff val="25000"/>
                  </a:schemeClr>
                </a:solidFill>
                <a:latin typeface="Arial" panose="020B0604020202020204" pitchFamily="34" charset="0"/>
                <a:cs typeface="Arial" panose="020B0604020202020204" pitchFamily="34" charset="0"/>
              </a:rPr>
              <a:t>Convenio Tarjeta de Crédito Colsubsidio</a:t>
            </a:r>
            <a:endParaRPr lang="es-MX"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50" name="Picture 2" descr="Resultado de imagen para tarjeta de credito colsubsi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004" y="1520727"/>
            <a:ext cx="496665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5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pa las q sea pap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02" b="99834" l="10000" r="100000">
                        <a14:foregroundMark x1="96750" y1="52326" x2="96750" y2="52326"/>
                        <a14:foregroundMark x1="94750" y1="53738" x2="94750" y2="53738"/>
                        <a14:foregroundMark x1="95125" y1="50332" x2="95125" y2="50332"/>
                        <a14:foregroundMark x1="94625" y1="49834" x2="94625" y2="49834"/>
                        <a14:foregroundMark x1="97125" y1="56977" x2="97125" y2="56977"/>
                        <a14:foregroundMark x1="97375" y1="62209" x2="97375" y2="62209"/>
                      </a14:backgroundRemoval>
                    </a14:imgEffect>
                  </a14:imgLayer>
                </a14:imgProps>
              </a:ext>
              <a:ext uri="{28A0092B-C50C-407E-A947-70E740481C1C}">
                <a14:useLocalDpi xmlns:a14="http://schemas.microsoft.com/office/drawing/2010/main" val="0"/>
              </a:ext>
            </a:extLst>
          </a:blip>
          <a:srcRect/>
          <a:stretch>
            <a:fillRect/>
          </a:stretch>
        </p:blipFill>
        <p:spPr bwMode="auto">
          <a:xfrm>
            <a:off x="5757152" y="4410075"/>
            <a:ext cx="3419831" cy="514684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99697" y="669776"/>
            <a:ext cx="6019800" cy="830997"/>
          </a:xfrm>
          <a:prstGeom prst="rect">
            <a:avLst/>
          </a:prstGeom>
          <a:noFill/>
        </p:spPr>
        <p:txBody>
          <a:bodyPr wrap="square" rtlCol="0">
            <a:spAutoFit/>
          </a:bodyPr>
          <a:lstStyle/>
          <a:p>
            <a:pPr algn="ctr"/>
            <a:r>
              <a:rPr lang="es-MX" sz="2400" b="1" dirty="0" smtClean="0">
                <a:solidFill>
                  <a:schemeClr val="tx1">
                    <a:lumMod val="75000"/>
                    <a:lumOff val="25000"/>
                  </a:schemeClr>
                </a:solidFill>
                <a:latin typeface="Arial" panose="020B0604020202020204" pitchFamily="34" charset="0"/>
                <a:cs typeface="Arial" panose="020B0604020202020204" pitchFamily="34" charset="0"/>
              </a:rPr>
              <a:t>Concurso </a:t>
            </a:r>
          </a:p>
          <a:p>
            <a:pPr algn="ctr"/>
            <a:r>
              <a:rPr lang="es-MX" sz="2400" b="1" dirty="0" smtClean="0">
                <a:solidFill>
                  <a:schemeClr val="tx1">
                    <a:lumMod val="75000"/>
                    <a:lumOff val="25000"/>
                  </a:schemeClr>
                </a:solidFill>
                <a:latin typeface="Arial" panose="020B0604020202020204" pitchFamily="34" charset="0"/>
                <a:cs typeface="Arial" panose="020B0604020202020204" pitchFamily="34" charset="0"/>
              </a:rPr>
              <a:t>“</a:t>
            </a:r>
            <a:r>
              <a:rPr lang="es-MX" sz="2400" b="1" dirty="0" err="1" smtClean="0">
                <a:solidFill>
                  <a:schemeClr val="tx1">
                    <a:lumMod val="75000"/>
                    <a:lumOff val="25000"/>
                  </a:schemeClr>
                </a:solidFill>
                <a:latin typeface="Arial" panose="020B0604020202020204" pitchFamily="34" charset="0"/>
                <a:cs typeface="Arial" panose="020B0604020202020204" pitchFamily="34" charset="0"/>
              </a:rPr>
              <a:t>Pa</a:t>
            </a:r>
            <a:r>
              <a:rPr lang="es-MX" sz="2400" b="1" dirty="0" smtClean="0">
                <a:solidFill>
                  <a:schemeClr val="tx1">
                    <a:lumMod val="75000"/>
                    <a:lumOff val="25000"/>
                  </a:schemeClr>
                </a:solidFill>
                <a:latin typeface="Arial" panose="020B0604020202020204" pitchFamily="34" charset="0"/>
                <a:cs typeface="Arial" panose="020B0604020202020204" pitchFamily="34" charset="0"/>
              </a:rPr>
              <a:t>´ las que sea papá”</a:t>
            </a:r>
            <a:endParaRPr lang="es-MX"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074" name="Picture 2" descr="Resultado de imagen para bono sodex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312" y="523497"/>
            <a:ext cx="1715069" cy="114337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838200" y="1666875"/>
            <a:ext cx="7467599" cy="3785652"/>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Con el objetivo de impulsar la venta de la película “</a:t>
            </a:r>
            <a:r>
              <a:rPr lang="es-MX" sz="1600" dirty="0" err="1" smtClean="0">
                <a:latin typeface="Arial" panose="020B0604020202020204" pitchFamily="34" charset="0"/>
                <a:cs typeface="Arial" panose="020B0604020202020204" pitchFamily="34" charset="0"/>
              </a:rPr>
              <a:t>Pa</a:t>
            </a:r>
            <a:r>
              <a:rPr lang="es-MX" sz="1600" dirty="0" smtClean="0">
                <a:latin typeface="Arial" panose="020B0604020202020204" pitchFamily="34" charset="0"/>
                <a:cs typeface="Arial" panose="020B0604020202020204" pitchFamily="34" charset="0"/>
              </a:rPr>
              <a:t>´ las que sea papá” haremos un concurso para premiar al grupo de taquilleros del teatro que proporcionalmente tenga el mayor número de asistentes en las dos primeras semanas de la película. </a:t>
            </a: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Las condiciones para participar son: </a:t>
            </a:r>
          </a:p>
          <a:p>
            <a:pPr marL="285750" indent="-285750" algn="just">
              <a:buFontTx/>
              <a:buChar char="-"/>
            </a:pPr>
            <a:r>
              <a:rPr lang="es-MX" sz="1600" dirty="0" smtClean="0">
                <a:latin typeface="Arial" panose="020B0604020202020204" pitchFamily="34" charset="0"/>
                <a:cs typeface="Arial" panose="020B0604020202020204" pitchFamily="34" charset="0"/>
              </a:rPr>
              <a:t>Que el teatro tenga la película programada las dos primeras semanas (Sep. 20 al 26 / Sep. 27 al 3 Oct)</a:t>
            </a:r>
          </a:p>
          <a:p>
            <a:pPr algn="just"/>
            <a:endParaRPr lang="es-MX" sz="1600" dirty="0" smtClean="0">
              <a:latin typeface="Arial" panose="020B0604020202020204" pitchFamily="34" charset="0"/>
              <a:cs typeface="Arial" panose="020B0604020202020204" pitchFamily="34" charset="0"/>
            </a:endParaRPr>
          </a:p>
          <a:p>
            <a:pPr marL="285750" indent="-285750" algn="just">
              <a:buFontTx/>
              <a:buChar char="-"/>
            </a:pPr>
            <a:r>
              <a:rPr lang="es-MX" sz="1600" b="1" dirty="0" smtClean="0">
                <a:latin typeface="Arial" panose="020B0604020202020204" pitchFamily="34" charset="0"/>
                <a:cs typeface="Arial" panose="020B0604020202020204" pitchFamily="34" charset="0"/>
              </a:rPr>
              <a:t>Los días 27 de Sep. y 4 de Oct.</a:t>
            </a:r>
            <a:r>
              <a:rPr lang="es-MX" sz="1600" dirty="0" smtClean="0">
                <a:latin typeface="Arial" panose="020B0604020202020204" pitchFamily="34" charset="0"/>
                <a:cs typeface="Arial" panose="020B0604020202020204" pitchFamily="34" charset="0"/>
              </a:rPr>
              <a:t> los teatros deben enviar a Raul Angel y Yaneth Garzón los datos de su semana:</a:t>
            </a:r>
          </a:p>
          <a:p>
            <a:pPr marL="342900" indent="-342900" algn="just">
              <a:buAutoNum type="arabicPeriod"/>
            </a:pPr>
            <a:r>
              <a:rPr lang="es-MX" sz="1600" dirty="0" smtClean="0">
                <a:latin typeface="Arial" panose="020B0604020202020204" pitchFamily="34" charset="0"/>
                <a:cs typeface="Arial" panose="020B0604020202020204" pitchFamily="34" charset="0"/>
              </a:rPr>
              <a:t>Número de funciones que tuvo la película</a:t>
            </a:r>
          </a:p>
          <a:p>
            <a:pPr marL="342900" indent="-342900" algn="just">
              <a:buAutoNum type="arabicPeriod"/>
            </a:pPr>
            <a:r>
              <a:rPr lang="es-MX" sz="1600" dirty="0" smtClean="0">
                <a:latin typeface="Arial" panose="020B0604020202020204" pitchFamily="34" charset="0"/>
                <a:cs typeface="Arial" panose="020B0604020202020204" pitchFamily="34" charset="0"/>
              </a:rPr>
              <a:t>Número de sillas disponibles que tuvo esta película</a:t>
            </a:r>
          </a:p>
          <a:p>
            <a:pPr marL="342900" indent="-342900" algn="just">
              <a:buAutoNum type="arabicPeriod"/>
            </a:pPr>
            <a:r>
              <a:rPr lang="es-MX" sz="1600" dirty="0" smtClean="0">
                <a:latin typeface="Arial" panose="020B0604020202020204" pitchFamily="34" charset="0"/>
                <a:cs typeface="Arial" panose="020B0604020202020204" pitchFamily="34" charset="0"/>
              </a:rPr>
              <a:t>Número de boletas vendidas</a:t>
            </a:r>
          </a:p>
          <a:p>
            <a:pPr algn="just"/>
            <a:endParaRPr lang="es-MX" sz="1600" dirty="0" smtClean="0">
              <a:latin typeface="Arial" panose="020B0604020202020204" pitchFamily="34" charset="0"/>
              <a:cs typeface="Arial" panose="020B0604020202020204" pitchFamily="34" charset="0"/>
            </a:endParaRPr>
          </a:p>
        </p:txBody>
      </p:sp>
      <p:sp>
        <p:nvSpPr>
          <p:cNvPr id="2" name="1 Rectángulo"/>
          <p:cNvSpPr/>
          <p:nvPr/>
        </p:nvSpPr>
        <p:spPr>
          <a:xfrm>
            <a:off x="987186" y="5324475"/>
            <a:ext cx="5032614" cy="4801314"/>
          </a:xfrm>
          <a:prstGeom prst="rect">
            <a:avLst/>
          </a:prstGeom>
        </p:spPr>
        <p:txBody>
          <a:bodyPr wrap="square">
            <a:spAutoFit/>
          </a:bodyPr>
          <a:lstStyle/>
          <a:p>
            <a:pPr marL="285750" indent="-285750">
              <a:buFontTx/>
              <a:buChar char="-"/>
            </a:pPr>
            <a:r>
              <a:rPr lang="es-MX" sz="1600" i="1" dirty="0" smtClean="0">
                <a:latin typeface="Arial" panose="020B0604020202020204" pitchFamily="34" charset="0"/>
                <a:cs typeface="Arial" panose="020B0604020202020204" pitchFamily="34" charset="0"/>
              </a:rPr>
              <a:t>El </a:t>
            </a:r>
            <a:r>
              <a:rPr lang="es-MX" sz="1600" i="1" dirty="0">
                <a:latin typeface="Arial" panose="020B0604020202020204" pitchFamily="34" charset="0"/>
                <a:cs typeface="Arial" panose="020B0604020202020204" pitchFamily="34" charset="0"/>
              </a:rPr>
              <a:t>teatro que no envíe la información en los días estipulados queda automáticamente fuera del </a:t>
            </a:r>
            <a:r>
              <a:rPr lang="es-MX" sz="1600" i="1" dirty="0" smtClean="0">
                <a:latin typeface="Arial" panose="020B0604020202020204" pitchFamily="34" charset="0"/>
                <a:cs typeface="Arial" panose="020B0604020202020204" pitchFamily="34" charset="0"/>
              </a:rPr>
              <a:t>concurso.</a:t>
            </a:r>
          </a:p>
          <a:p>
            <a:endParaRPr lang="es-MX" sz="1600" dirty="0" smtClean="0">
              <a:latin typeface="Arial" panose="020B0604020202020204" pitchFamily="34" charset="0"/>
              <a:cs typeface="Arial" panose="020B0604020202020204" pitchFamily="34" charset="0"/>
            </a:endParaRPr>
          </a:p>
          <a:p>
            <a:pPr marL="285750" indent="-285750">
              <a:buFontTx/>
              <a:buChar char="-"/>
            </a:pPr>
            <a:r>
              <a:rPr lang="es-MX" sz="1600" dirty="0" smtClean="0">
                <a:latin typeface="Arial" panose="020B0604020202020204" pitchFamily="34" charset="0"/>
                <a:cs typeface="Arial" panose="020B0604020202020204" pitchFamily="34" charset="0"/>
              </a:rPr>
              <a:t>Con </a:t>
            </a:r>
            <a:r>
              <a:rPr lang="es-MX" sz="1600" dirty="0">
                <a:latin typeface="Arial" panose="020B0604020202020204" pitchFamily="34" charset="0"/>
                <a:cs typeface="Arial" panose="020B0604020202020204" pitchFamily="34" charset="0"/>
              </a:rPr>
              <a:t>estos datos haremos un ranking de la primera semana que será enviado el día viernes 28 de </a:t>
            </a:r>
            <a:r>
              <a:rPr lang="es-MX" sz="1600" dirty="0" smtClean="0">
                <a:latin typeface="Arial" panose="020B0604020202020204" pitchFamily="34" charset="0"/>
                <a:cs typeface="Arial" panose="020B0604020202020204" pitchFamily="34" charset="0"/>
              </a:rPr>
              <a:t>sep.  </a:t>
            </a:r>
            <a:r>
              <a:rPr lang="es-MX" sz="1600" dirty="0">
                <a:latin typeface="Arial" panose="020B0604020202020204" pitchFamily="34" charset="0"/>
                <a:cs typeface="Arial" panose="020B0604020202020204" pitchFamily="34" charset="0"/>
              </a:rPr>
              <a:t>y cerraremos el concurso el día 4 de oct. </a:t>
            </a:r>
            <a:endParaRPr lang="es-MX" sz="1600" dirty="0">
              <a:latin typeface="Arial" panose="020B0604020202020204" pitchFamily="34" charset="0"/>
              <a:cs typeface="Arial" panose="020B0604020202020204" pitchFamily="34" charset="0"/>
            </a:endParaRPr>
          </a:p>
          <a:p>
            <a:endParaRPr lang="es-MX" sz="1600" dirty="0" smtClean="0">
              <a:latin typeface="Arial" panose="020B0604020202020204" pitchFamily="34" charset="0"/>
              <a:cs typeface="Arial" panose="020B0604020202020204" pitchFamily="34" charset="0"/>
            </a:endParaRPr>
          </a:p>
          <a:p>
            <a:pPr marL="285750" indent="-285750">
              <a:buFontTx/>
              <a:buChar char="-"/>
            </a:pPr>
            <a:r>
              <a:rPr lang="es-MX" sz="1600" dirty="0" smtClean="0">
                <a:latin typeface="Arial" panose="020B0604020202020204" pitchFamily="34" charset="0"/>
                <a:cs typeface="Arial" panose="020B0604020202020204" pitchFamily="34" charset="0"/>
              </a:rPr>
              <a:t>El </a:t>
            </a:r>
            <a:r>
              <a:rPr lang="es-MX" sz="1600" dirty="0">
                <a:latin typeface="Arial" panose="020B0604020202020204" pitchFamily="34" charset="0"/>
                <a:cs typeface="Arial" panose="020B0604020202020204" pitchFamily="34" charset="0"/>
              </a:rPr>
              <a:t>teatro ganador será elegido proporcionalmente de acuerdo a los datos </a:t>
            </a:r>
            <a:r>
              <a:rPr lang="es-MX" sz="1600" dirty="0" smtClean="0">
                <a:latin typeface="Arial" panose="020B0604020202020204" pitchFamily="34" charset="0"/>
                <a:cs typeface="Arial" panose="020B0604020202020204" pitchFamily="34" charset="0"/>
              </a:rPr>
              <a:t>enviados.</a:t>
            </a:r>
          </a:p>
          <a:p>
            <a:endParaRPr lang="es-MX" sz="1600" dirty="0" smtClean="0">
              <a:latin typeface="Arial" panose="020B0604020202020204" pitchFamily="34" charset="0"/>
              <a:cs typeface="Arial" panose="020B0604020202020204" pitchFamily="34" charset="0"/>
            </a:endParaRPr>
          </a:p>
          <a:p>
            <a:pPr marL="285750" indent="-285750">
              <a:buFontTx/>
              <a:buChar char="-"/>
            </a:pPr>
            <a:endParaRPr lang="es-MX" sz="1600"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Impulsemos con los taquilleros la venta de esta película y así podrán ganarse el premio  $200.000 en bonos </a:t>
            </a:r>
            <a:r>
              <a:rPr lang="es-MX" sz="1600" b="1" dirty="0" err="1" smtClean="0">
                <a:latin typeface="Arial" panose="020B0604020202020204" pitchFamily="34" charset="0"/>
                <a:cs typeface="Arial" panose="020B0604020202020204" pitchFamily="34" charset="0"/>
              </a:rPr>
              <a:t>Sodexo</a:t>
            </a:r>
            <a:r>
              <a:rPr lang="es-MX" sz="1600" b="1" dirty="0" smtClean="0">
                <a:latin typeface="Arial" panose="020B0604020202020204" pitchFamily="34" charset="0"/>
                <a:cs typeface="Arial" panose="020B0604020202020204" pitchFamily="34" charset="0"/>
              </a:rPr>
              <a:t>. </a:t>
            </a:r>
            <a:endParaRPr lang="es-MX" sz="1600" b="1" dirty="0">
              <a:latin typeface="Arial" panose="020B0604020202020204" pitchFamily="34" charset="0"/>
              <a:cs typeface="Arial" panose="020B0604020202020204" pitchFamily="34" charset="0"/>
            </a:endParaRPr>
          </a:p>
          <a:p>
            <a:pPr marL="285750" indent="-285750">
              <a:buFontTx/>
              <a:buChar char="-"/>
            </a:pPr>
            <a:endParaRPr lang="es-MX" sz="1600" dirty="0" smtClean="0">
              <a:latin typeface="Arial" panose="020B0604020202020204" pitchFamily="34" charset="0"/>
              <a:cs typeface="Arial" panose="020B0604020202020204" pitchFamily="34" charset="0"/>
            </a:endParaRPr>
          </a:p>
          <a:p>
            <a:pPr marL="285750" indent="-285750">
              <a:buFontTx/>
              <a:buChar char="-"/>
            </a:pPr>
            <a:endParaRPr lang="es-MX" sz="1600"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63911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6299</TotalTime>
  <Words>436</Words>
  <Application>Microsoft Office PowerPoint</Application>
  <PresentationFormat>Personalizado</PresentationFormat>
  <Paragraphs>37</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NewsPrint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Gutierrez</dc:creator>
  <cp:lastModifiedBy>Mercadeo</cp:lastModifiedBy>
  <cp:revision>222</cp:revision>
  <dcterms:created xsi:type="dcterms:W3CDTF">2016-03-01T14:38:32Z</dcterms:created>
  <dcterms:modified xsi:type="dcterms:W3CDTF">2018-09-26T17:24:58Z</dcterms:modified>
</cp:coreProperties>
</file>