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  <p:sldMasterId id="2147483668" r:id="rId2"/>
  </p:sldMasterIdLst>
  <p:notesMasterIdLst>
    <p:notesMasterId r:id="rId9"/>
  </p:notesMasterIdLst>
  <p:sldIdLst>
    <p:sldId id="323" r:id="rId3"/>
    <p:sldId id="350" r:id="rId4"/>
    <p:sldId id="346" r:id="rId5"/>
    <p:sldId id="347" r:id="rId6"/>
    <p:sldId id="348" r:id="rId7"/>
    <p:sldId id="349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2" autoAdjust="0"/>
  </p:normalViewPr>
  <p:slideViewPr>
    <p:cSldViewPr>
      <p:cViewPr>
        <p:scale>
          <a:sx n="110" d="100"/>
          <a:sy n="110" d="100"/>
        </p:scale>
        <p:origin x="-1644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8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EC5EAA-E6A3-4B37-AD18-29CEA652B059}" type="datetimeFigureOut">
              <a:rPr lang="es-CO" smtClean="0"/>
              <a:t>20/08/2019</a:t>
            </a:fld>
            <a:endParaRPr lang="es-CO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E392C7-AE1C-495B-8245-350D33A41B9D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42405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25582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07739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3854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4883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8637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9087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10">
          <a:fgClr>
            <a:srgbClr val="FF00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762863" y="6400800"/>
            <a:ext cx="7543800" cy="27432"/>
          </a:xfrm>
          <a:prstGeom prst="rect">
            <a:avLst/>
          </a:prstGeom>
          <a:pattFill prst="pct75">
            <a:fgClr>
              <a:srgbClr val="FF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ángulo 23">
            <a:extLst>
              <a:ext uri="{FF2B5EF4-FFF2-40B4-BE49-F238E27FC236}">
                <a16:creationId xmlns="" xmlns:a16="http://schemas.microsoft.com/office/drawing/2014/main" id="{057B7D51-4AA2-EC47-8F6F-6591B262A21B}"/>
              </a:ext>
            </a:extLst>
          </p:cNvPr>
          <p:cNvSpPr/>
          <p:nvPr/>
        </p:nvSpPr>
        <p:spPr>
          <a:xfrm>
            <a:off x="762863" y="0"/>
            <a:ext cx="7543800" cy="43212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20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4709" y="6451254"/>
            <a:ext cx="821091" cy="364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8730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10">
          <a:fgClr>
            <a:srgbClr val="FF00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3">
            <a:extLst>
              <a:ext uri="{FF2B5EF4-FFF2-40B4-BE49-F238E27FC236}">
                <a16:creationId xmlns="" xmlns:a16="http://schemas.microsoft.com/office/drawing/2014/main" id="{18352EE9-5484-9444-B9E1-3B379C94A2D7}"/>
              </a:ext>
            </a:extLst>
          </p:cNvPr>
          <p:cNvSpPr/>
          <p:nvPr/>
        </p:nvSpPr>
        <p:spPr>
          <a:xfrm>
            <a:off x="0" y="5867401"/>
            <a:ext cx="9144000" cy="9906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pic>
        <p:nvPicPr>
          <p:cNvPr id="6" name="Imagen 4">
            <a:extLst>
              <a:ext uri="{FF2B5EF4-FFF2-40B4-BE49-F238E27FC236}">
                <a16:creationId xmlns="" xmlns:a16="http://schemas.microsoft.com/office/drawing/2014/main" id="{9AFF27C2-7AEA-A042-B082-2FA852799FC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5867400"/>
            <a:ext cx="2021682" cy="893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358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patriciarubiano@procinal.com.co" TargetMode="External"/><Relationship Id="rId2" Type="http://schemas.openxmlformats.org/officeDocument/2006/relationships/hyperlink" Target="mailto:servicioalcliente@procinal.com.co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3">
            <a:extLst>
              <a:ext uri="{FF2B5EF4-FFF2-40B4-BE49-F238E27FC236}">
                <a16:creationId xmlns="" xmlns:a16="http://schemas.microsoft.com/office/drawing/2014/main" id="{B48746F7-4B25-8246-9FC9-65925E89FC38}"/>
              </a:ext>
            </a:extLst>
          </p:cNvPr>
          <p:cNvSpPr/>
          <p:nvPr/>
        </p:nvSpPr>
        <p:spPr>
          <a:xfrm>
            <a:off x="0" y="1600200"/>
            <a:ext cx="9144000" cy="2971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pic>
        <p:nvPicPr>
          <p:cNvPr id="7" name="Imagen 4">
            <a:extLst>
              <a:ext uri="{FF2B5EF4-FFF2-40B4-BE49-F238E27FC236}">
                <a16:creationId xmlns="" xmlns:a16="http://schemas.microsoft.com/office/drawing/2014/main" id="{05122726-229A-7742-889C-B921D0A5AC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425" y="1600200"/>
            <a:ext cx="3962575" cy="1752180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770626" y="3657600"/>
            <a:ext cx="762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IVR</a:t>
            </a:r>
            <a:endParaRPr lang="es-ES" sz="20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83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380999" y="533400"/>
            <a:ext cx="8279921" cy="5759733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.                                                                                                                                            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801534" y="506135"/>
            <a:ext cx="743884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IVR Oficina</a:t>
            </a:r>
          </a:p>
        </p:txBody>
      </p:sp>
      <p:sp>
        <p:nvSpPr>
          <p:cNvPr id="7" name="6 Rectángulo"/>
          <p:cNvSpPr/>
          <p:nvPr/>
        </p:nvSpPr>
        <p:spPr>
          <a:xfrm>
            <a:off x="931490" y="1085624"/>
            <a:ext cx="722191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Mensaje de bienvenida:</a:t>
            </a:r>
          </a:p>
          <a:p>
            <a:endParaRPr lang="es-MX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Opción 1: </a:t>
            </a:r>
          </a:p>
          <a:p>
            <a:r>
              <a:rPr lang="es-MX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Bienvenido </a:t>
            </a:r>
            <a:r>
              <a:rPr lang="es-MX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s-MX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CINEMAS PROCINAL. Sí </a:t>
            </a:r>
            <a:r>
              <a:rPr lang="es-MX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conoce el número de la extensión por favor márquelo ahora, de lo </a:t>
            </a:r>
            <a:r>
              <a:rPr lang="es-MX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contrario</a:t>
            </a:r>
            <a:r>
              <a:rPr lang="es-MX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espere en la línea para ser atendido. </a:t>
            </a:r>
          </a:p>
          <a:p>
            <a:endParaRPr lang="es-MX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Opción 2: </a:t>
            </a:r>
            <a:endParaRPr lang="es-MX" sz="14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Hola, te has </a:t>
            </a:r>
            <a:r>
              <a:rPr lang="es-MX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comunicado </a:t>
            </a:r>
            <a:r>
              <a:rPr lang="es-MX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Cinemas Procinal, Si </a:t>
            </a:r>
            <a:r>
              <a:rPr lang="es-MX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conoces </a:t>
            </a:r>
            <a:r>
              <a:rPr lang="es-MX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número de la extensión, por favor </a:t>
            </a:r>
            <a:r>
              <a:rPr lang="es-MX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márcalo. </a:t>
            </a:r>
            <a:r>
              <a:rPr lang="es-MX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lo </a:t>
            </a:r>
            <a:r>
              <a:rPr lang="es-MX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contrario</a:t>
            </a:r>
            <a:r>
              <a:rPr lang="es-MX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espera en la línea y en un momento te atenderemos, </a:t>
            </a:r>
            <a:endParaRPr lang="es-MX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Mensaje de “fuera de horario</a:t>
            </a:r>
            <a:r>
              <a:rPr lang="es-MX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”:</a:t>
            </a:r>
          </a:p>
          <a:p>
            <a:endParaRPr lang="es-MX" sz="14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s-MX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 comunicado con </a:t>
            </a:r>
            <a:r>
              <a:rPr lang="es-MX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CINEMAS PROCINAL, </a:t>
            </a:r>
            <a:r>
              <a:rPr lang="es-MX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nosotros es muy importante </a:t>
            </a:r>
            <a:r>
              <a:rPr lang="es-MX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atenderlo nos </a:t>
            </a:r>
            <a:r>
              <a:rPr lang="es-MX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permitimos recordar que nuestro horario de atención </a:t>
            </a:r>
            <a:r>
              <a:rPr lang="es-MX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de Lunes a Viernes de 7 am a 5 pm. Buen día.</a:t>
            </a:r>
          </a:p>
          <a:p>
            <a:endParaRPr lang="es-MX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Mensaje de espera</a:t>
            </a:r>
            <a:r>
              <a:rPr lang="es-MX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s-MX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nosotros es importante su llamada, en un momento </a:t>
            </a:r>
            <a:r>
              <a:rPr lang="es-MX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será </a:t>
            </a:r>
            <a:r>
              <a:rPr lang="es-MX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atendido. En CINEMAS PROCINAL presentamos los estrenos cinematográficos mas importantes del mundo para que disfrute de la mejor experiencia, también </a:t>
            </a:r>
            <a:r>
              <a:rPr lang="es-MX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somos el medio perfecto para pautar. </a:t>
            </a:r>
            <a:r>
              <a:rPr lang="es-MX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mayor información, visite nuestro sitio web </a:t>
            </a:r>
            <a:r>
              <a:rPr lang="es-MX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 Procinal.com.co </a:t>
            </a:r>
          </a:p>
        </p:txBody>
      </p:sp>
    </p:spTree>
    <p:extLst>
      <p:ext uri="{BB962C8B-B14F-4D97-AF65-F5344CB8AC3E}">
        <p14:creationId xmlns:p14="http://schemas.microsoft.com/office/powerpoint/2010/main" val="131361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380999" y="533400"/>
            <a:ext cx="8279921" cy="5759733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.                                                                                                                                            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801534" y="506135"/>
            <a:ext cx="743884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IVR actual</a:t>
            </a:r>
          </a:p>
        </p:txBody>
      </p:sp>
      <p:sp>
        <p:nvSpPr>
          <p:cNvPr id="7" name="6 Rectángulo"/>
          <p:cNvSpPr/>
          <p:nvPr/>
        </p:nvSpPr>
        <p:spPr>
          <a:xfrm>
            <a:off x="931490" y="1085624"/>
            <a:ext cx="722191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Speech</a:t>
            </a:r>
            <a:endParaRPr lang="es-MX" sz="14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Bienvenidos a Cinemas Procinal </a:t>
            </a:r>
          </a:p>
          <a:p>
            <a:r>
              <a:rPr lang="es-MX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favor tenga muy presente el siguiente menú</a:t>
            </a:r>
          </a:p>
          <a:p>
            <a:r>
              <a:rPr lang="es-MX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reservar marque 1</a:t>
            </a:r>
          </a:p>
          <a:p>
            <a:r>
              <a:rPr lang="es-MX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conocer los estrenos de la semana marque 2</a:t>
            </a:r>
          </a:p>
          <a:p>
            <a:r>
              <a:rPr lang="es-MX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teatros, horarios y tarifas marque 3</a:t>
            </a:r>
          </a:p>
          <a:p>
            <a:r>
              <a:rPr lang="es-MX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programación y tarifas sala IMAX marque 4</a:t>
            </a:r>
          </a:p>
          <a:p>
            <a:r>
              <a:rPr lang="es-MX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promociones, descuentos especiales y tarjeta VIP marque 5</a:t>
            </a:r>
          </a:p>
          <a:p>
            <a:r>
              <a:rPr lang="es-MX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ventas corporativas y servicio al cliente por favor comunicarse con la línea 5921650 o en los correos </a:t>
            </a:r>
            <a:r>
              <a:rPr lang="es-MX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servicioalcliente@procinal.com.co</a:t>
            </a:r>
            <a:r>
              <a:rPr lang="es-MX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s-MX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patriciarubiano@procinal.com.co</a:t>
            </a:r>
            <a:endParaRPr lang="es-MX" sz="1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volver a escuchar marque 2</a:t>
            </a:r>
          </a:p>
          <a:p>
            <a:r>
              <a:rPr lang="es-MX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volver al menú inicial marque 0</a:t>
            </a:r>
          </a:p>
          <a:p>
            <a:endParaRPr lang="es-MX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Duración: 45 </a:t>
            </a:r>
            <a:r>
              <a:rPr lang="es-MX" sz="1400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</a:t>
            </a:r>
            <a:r>
              <a:rPr lang="es-MX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1221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380999" y="533400"/>
            <a:ext cx="8279921" cy="5759733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.                                                                                                                                            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801534" y="506135"/>
            <a:ext cx="743884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competencia</a:t>
            </a:r>
          </a:p>
        </p:txBody>
      </p:sp>
      <p:sp>
        <p:nvSpPr>
          <p:cNvPr id="7" name="6 Rectángulo"/>
          <p:cNvSpPr/>
          <p:nvPr/>
        </p:nvSpPr>
        <p:spPr>
          <a:xfrm>
            <a:off x="3139292" y="1320928"/>
            <a:ext cx="510540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 opciones para cine o para </a:t>
            </a:r>
            <a:r>
              <a:rPr lang="es-MX" sz="1400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cineco</a:t>
            </a:r>
            <a:r>
              <a:rPr lang="es-MX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alternativo</a:t>
            </a:r>
          </a:p>
          <a:p>
            <a:r>
              <a:rPr lang="es-MX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Explican política de reserva </a:t>
            </a:r>
          </a:p>
          <a:p>
            <a:r>
              <a:rPr lang="es-MX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Comunicación directa al operador </a:t>
            </a:r>
          </a:p>
          <a:p>
            <a:endParaRPr lang="es-MX" sz="1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Saludo de bienvenida</a:t>
            </a:r>
          </a:p>
          <a:p>
            <a:r>
              <a:rPr lang="es-MX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Comunicación directa al operador  </a:t>
            </a:r>
          </a:p>
          <a:p>
            <a:endParaRPr lang="es-MX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Saludo de bienvenida</a:t>
            </a:r>
          </a:p>
          <a:p>
            <a:r>
              <a:rPr lang="es-MX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 opción para compra</a:t>
            </a:r>
          </a:p>
          <a:p>
            <a:r>
              <a:rPr lang="es-MX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Comunicación directa al operador</a:t>
            </a:r>
          </a:p>
          <a:p>
            <a:endParaRPr lang="es-MX" sz="1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presentan como Línea de servicio </a:t>
            </a:r>
          </a:p>
          <a:p>
            <a:r>
              <a:rPr lang="es-MX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Tres opciones: Cartelera 1, Precios y reservas 2, </a:t>
            </a:r>
          </a:p>
          <a:p>
            <a:r>
              <a:rPr lang="es-MX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Empresarial  3</a:t>
            </a:r>
          </a:p>
          <a:p>
            <a:endParaRPr lang="es-MX" sz="1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AutoShape 5" descr="Resultado de imagen para logo cinemar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31" name="Picture 7" descr="Resultado de imagen para logo cinemark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495" b="37805"/>
          <a:stretch/>
        </p:blipFill>
        <p:spPr bwMode="auto">
          <a:xfrm>
            <a:off x="774217" y="2514600"/>
            <a:ext cx="2359025" cy="395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9" descr="Resultado de imagen para logo cinepoli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413808"/>
            <a:ext cx="1821534" cy="49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917" b="26330"/>
          <a:stretch/>
        </p:blipFill>
        <p:spPr bwMode="auto">
          <a:xfrm>
            <a:off x="1599152" y="4419600"/>
            <a:ext cx="1049846" cy="562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9" name="Picture 15" descr="Resultado de imagen para logo cine colombi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494" y="1243867"/>
            <a:ext cx="882470" cy="977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633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380999" y="533400"/>
            <a:ext cx="8279921" cy="5759733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.                                                                                                                                            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801534" y="506135"/>
            <a:ext cx="743884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Propuesta IVR</a:t>
            </a:r>
          </a:p>
        </p:txBody>
      </p:sp>
      <p:sp>
        <p:nvSpPr>
          <p:cNvPr id="7" name="6 Rectángulo"/>
          <p:cNvSpPr/>
          <p:nvPr/>
        </p:nvSpPr>
        <p:spPr>
          <a:xfrm>
            <a:off x="931490" y="1085624"/>
            <a:ext cx="722191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Speech</a:t>
            </a:r>
            <a:endParaRPr lang="es-MX" sz="14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Hola…Bienvenidos a Cinemas Procinal </a:t>
            </a:r>
          </a:p>
          <a:p>
            <a:r>
              <a:rPr lang="es-MX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reservas en teatros Procinal marque 1</a:t>
            </a:r>
          </a:p>
          <a:p>
            <a:r>
              <a:rPr lang="es-MX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reservas en sala IMAX marque 2</a:t>
            </a:r>
          </a:p>
          <a:p>
            <a:r>
              <a:rPr lang="es-MX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ventas empresariales por favor comunicarse a la línea 592 1650</a:t>
            </a:r>
          </a:p>
          <a:p>
            <a:endParaRPr lang="es-MX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volver a escuchar éste menú marque 0</a:t>
            </a:r>
          </a:p>
          <a:p>
            <a:endParaRPr lang="es-MX" sz="1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Gracias por preferirnos, </a:t>
            </a:r>
          </a:p>
          <a:p>
            <a:endParaRPr lang="es-MX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Duración: 18 </a:t>
            </a:r>
            <a:r>
              <a:rPr lang="es-MX" sz="1400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</a:t>
            </a:r>
            <a:r>
              <a:rPr lang="es-MX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2011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380999" y="533400"/>
            <a:ext cx="8279921" cy="5759733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.                                                                                                                                            </a:t>
            </a: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931490" y="685800"/>
            <a:ext cx="7221910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1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Buenos </a:t>
            </a:r>
            <a:r>
              <a:rPr lang="es-CO" sz="1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días/tardes/noches Bienvenido a Cinemas Procinal, habla ______________ con quien tengo el gusto de hablar? </a:t>
            </a:r>
            <a:endParaRPr lang="es-CO" sz="11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1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qué puedo ayudarle?</a:t>
            </a:r>
            <a:endParaRPr lang="es-MX" sz="11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MX" sz="11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1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ES RESERVA: </a:t>
            </a:r>
            <a:endParaRPr lang="es-MX" sz="1100" b="1" u="sng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Mucho </a:t>
            </a:r>
            <a:r>
              <a:rPr lang="es-CO" sz="11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Gusto,</a:t>
            </a:r>
            <a:endParaRPr lang="es-MX" sz="11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1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Me </a:t>
            </a:r>
            <a:r>
              <a:rPr lang="es-CO" sz="1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confirma por favor a </a:t>
            </a:r>
            <a:r>
              <a:rPr lang="es-CO" sz="11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cuál </a:t>
            </a:r>
            <a:r>
              <a:rPr lang="es-CO" sz="1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nuestros teatros desea </a:t>
            </a:r>
            <a:r>
              <a:rPr lang="es-CO" sz="11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asistir</a:t>
            </a:r>
            <a:endParaRPr lang="es-MX" sz="11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1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Me </a:t>
            </a:r>
            <a:r>
              <a:rPr lang="es-CO" sz="1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confirma su nombre y n</a:t>
            </a:r>
            <a:r>
              <a:rPr lang="es-CO" sz="11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úmero de cédula por </a:t>
            </a:r>
            <a:r>
              <a:rPr lang="es-CO" sz="1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favor? </a:t>
            </a:r>
            <a:endParaRPr lang="es-MX" sz="11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1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Para qué película desea </a:t>
            </a:r>
            <a:r>
              <a:rPr lang="es-CO" sz="1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hacer la reserva? </a:t>
            </a:r>
            <a:r>
              <a:rPr lang="es-CO" sz="11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 clasificación</a:t>
            </a:r>
            <a:endParaRPr lang="es-MX" sz="11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1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s-MX" sz="11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función esta disponible en los siguientes horarios?</a:t>
            </a:r>
            <a:endParaRPr lang="es-MX" sz="11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1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Sr/</a:t>
            </a:r>
            <a:r>
              <a:rPr lang="es-CO" sz="1100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Sra</a:t>
            </a:r>
            <a:r>
              <a:rPr lang="es-CO" sz="1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________cuenta usted con nuestra tarjeta VIP?</a:t>
            </a:r>
            <a:endParaRPr lang="es-MX" sz="11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1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Cuántas </a:t>
            </a:r>
            <a:r>
              <a:rPr lang="es-CO" sz="1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sillas desea reservar?  </a:t>
            </a:r>
            <a:r>
              <a:rPr lang="es-CO" sz="11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(Confirmar </a:t>
            </a:r>
            <a:r>
              <a:rPr lang="es-CO" sz="1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ubicación de acuerdo a la disponibilidad de la </a:t>
            </a:r>
            <a:r>
              <a:rPr lang="es-CO" sz="11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sala y explicar plano de la sala </a:t>
            </a:r>
            <a:r>
              <a:rPr lang="es-CO" sz="1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(Si es cliente Vip y solicita más de 4 reservas indicar que las otras tendrán precio de </a:t>
            </a:r>
            <a:r>
              <a:rPr lang="es-CO" sz="11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entrada General</a:t>
            </a:r>
            <a:r>
              <a:rPr lang="es-CO" sz="1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MX" sz="11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MX" sz="11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1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CONFIRMACIÓN DE LA RESERVA</a:t>
            </a:r>
            <a:endParaRPr lang="es-MX" sz="11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Sr (a), _________________ le confirmo la información de su reserva: </a:t>
            </a:r>
            <a:endParaRPr lang="es-MX" sz="11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11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Cinemas </a:t>
            </a:r>
            <a:r>
              <a:rPr lang="es-CO" sz="1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Procinal (nombre del teatro) _________________ </a:t>
            </a:r>
            <a:endParaRPr lang="es-MX" sz="11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Película____________________ </a:t>
            </a:r>
            <a:endParaRPr lang="es-MX" sz="11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1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Función: </a:t>
            </a:r>
            <a:r>
              <a:rPr lang="es-CO" sz="1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_____________ </a:t>
            </a:r>
            <a:endParaRPr lang="es-MX" sz="11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Clasificación_______________ (Si la película es clasificación de 15 o 18 años, se informa que se solicitara la presentación del documento al momento de ingresar a la sala). </a:t>
            </a:r>
            <a:endParaRPr lang="es-MX" sz="11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Sillas reservadas (Ejemplo: H12 a la H14) </a:t>
            </a:r>
            <a:endParaRPr lang="es-MX" sz="11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valor a pagar es de $_________ (valor boletas $$$ + valor reserva por silla reservada $ 3.200) su reserva quedara bajo el número de cédula _____________ Por favor tener en cuenta que debe estar en la taquilla del teatro con 30 minutos de antelación a la hora función, para redimir la reserva. </a:t>
            </a:r>
            <a:endParaRPr lang="es-MX" sz="11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Sr(a)_____________ le puedo colaborar en algo más?</a:t>
            </a:r>
            <a:endParaRPr lang="es-MX" sz="11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la respuesta es no:  </a:t>
            </a:r>
            <a:endParaRPr lang="es-MX" sz="11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O" sz="11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1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Despedida</a:t>
            </a:r>
            <a:r>
              <a:rPr lang="es-CO" sz="1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Gracias por comunicarse con Cinemas PROCINAL, le habló </a:t>
            </a:r>
            <a:r>
              <a:rPr lang="es-CO" sz="11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  </a:t>
            </a:r>
            <a:r>
              <a:rPr lang="es-CO" sz="1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disfrute su película.</a:t>
            </a:r>
            <a:endParaRPr lang="es-MX" sz="11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MX" sz="11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MX" sz="11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MX" sz="11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4463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6474</TotalTime>
  <Words>398</Words>
  <Application>Microsoft Office PowerPoint</Application>
  <PresentationFormat>Presentación en pantalla (4:3)</PresentationFormat>
  <Paragraphs>98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8" baseType="lpstr">
      <vt:lpstr>1_NewsPrint</vt:lpstr>
      <vt:lpstr>2_NewsPrint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Paola Gutierrez</dc:creator>
  <cp:lastModifiedBy>Mercadeo</cp:lastModifiedBy>
  <cp:revision>271</cp:revision>
  <dcterms:created xsi:type="dcterms:W3CDTF">2016-03-01T14:38:32Z</dcterms:created>
  <dcterms:modified xsi:type="dcterms:W3CDTF">2019-08-20T21:42:10Z</dcterms:modified>
</cp:coreProperties>
</file>