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0" r:id="rId2"/>
    <p:sldId id="262" r:id="rId3"/>
    <p:sldId id="256" r:id="rId4"/>
    <p:sldId id="259" r:id="rId5"/>
    <p:sldId id="258" r:id="rId6"/>
    <p:sldId id="261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/>
    <p:restoredTop sz="94590"/>
  </p:normalViewPr>
  <p:slideViewPr>
    <p:cSldViewPr snapToGrid="0" snapToObjects="1">
      <p:cViewPr>
        <p:scale>
          <a:sx n="100" d="100"/>
          <a:sy n="100" d="100"/>
        </p:scale>
        <p:origin x="-954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D178A-0603-5048-912A-7A0D6BD9DFA0}" type="datetimeFigureOut">
              <a:rPr lang="es-ES_tradnl" smtClean="0"/>
              <a:t>28/10/2019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61A5C-B979-E449-B840-C687B03FEBD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73956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161A5C-B979-E449-B840-C687B03FEBD1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01356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161A5C-B979-E449-B840-C687B03FEBD1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01356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161A5C-B979-E449-B840-C687B03FEBD1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01356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161A5C-B979-E449-B840-C687B03FEBD1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01356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161A5C-B979-E449-B840-C687B03FEBD1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01356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161A5C-B979-E449-B840-C687B03FEBD1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01356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B22C186-DD52-F848-858F-3B76D9E588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8A2AC221-CB3A-DC46-A0E1-9AE2363A12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C9B99815-9E8A-194C-868C-74559AAF78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BC86BE-1341-8F43-B93C-9E52B45C0529}" type="datetimeFigureOut">
              <a:rPr lang="es-ES_tradnl" smtClean="0"/>
              <a:t>28/10/2019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3C5C018-B6CD-BC4D-8667-C58E86E7C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AC35473A-7D80-E747-9896-8347C27F7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544B69-C76E-3F4D-A028-343FDC45595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9403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B7233E6-38E1-C546-ADCE-F7E95BC7C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ECECBD4B-0570-B146-B0B8-F8D10B836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B565362-46D4-D742-93E8-7AB3F2E794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BC86BE-1341-8F43-B93C-9E52B45C0529}" type="datetimeFigureOut">
              <a:rPr lang="es-ES_tradnl" smtClean="0"/>
              <a:t>28/10/2019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56E273-063F-3440-B5A7-CA12FF79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CFCA6DFD-87AC-2547-96FB-BB9823B76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544B69-C76E-3F4D-A028-343FDC45595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7218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93894E7-AE92-2F40-9DE1-71B8237769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5519DC10-A6E8-F649-91DE-6E1A13FBE1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329ADB3-8CF2-174B-A4D8-02C870DD3D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BC86BE-1341-8F43-B93C-9E52B45C0529}" type="datetimeFigureOut">
              <a:rPr lang="es-ES_tradnl" smtClean="0"/>
              <a:t>28/10/2019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9B55F31-4A7B-9645-9F05-2C70AA0BB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A607F0E-0549-BC44-8744-839DB5516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544B69-C76E-3F4D-A028-343FDC45595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55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2A417B8-CEA6-2843-B007-B441F50BD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024446D2-7C3A-F14F-BBA3-1EF5626A1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B5C619B-DF77-7A44-AC5B-C59C085914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BC86BE-1341-8F43-B93C-9E52B45C0529}" type="datetimeFigureOut">
              <a:rPr lang="es-ES_tradnl" smtClean="0"/>
              <a:t>28/10/2019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3CC3EEF-8D9E-AC4C-B011-BBF88111E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E05E85D-6F88-0A4A-B435-8F0D8507C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544B69-C76E-3F4D-A028-343FDC45595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9834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CA1ADDD-DCB4-3043-869E-6F23BA296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FCA65CBF-19E7-C147-923B-2DFB7E67E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84CC8C18-ADF9-8440-9B04-B71678927E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BC86BE-1341-8F43-B93C-9E52B45C0529}" type="datetimeFigureOut">
              <a:rPr lang="es-ES_tradnl" smtClean="0"/>
              <a:t>28/10/2019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4726D16B-B537-9F49-8AD8-9F65F9ADB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770B72F7-8ED8-E34A-BC41-BBB498759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544B69-C76E-3F4D-A028-343FDC45595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6659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1D66693-020C-6648-BA79-FC8D9484B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AA792757-CD7D-204A-A1D0-9574D5A5BF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235212F-8CA0-FD49-94C8-575EB6FBDF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0387D894-A7F3-0541-BEEB-B04D1C4F5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BC86BE-1341-8F43-B93C-9E52B45C0529}" type="datetimeFigureOut">
              <a:rPr lang="es-ES_tradnl" smtClean="0"/>
              <a:t>28/10/2019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345F0E37-42EC-0C4F-9AF1-CEB98DCDF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348D6D81-1B0D-4C4F-A3A5-E9806A303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544B69-C76E-3F4D-A028-343FDC45595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447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04B283D-46CB-3541-8347-9B54164BC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A2AB44D5-30DA-9042-B346-699453887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DD5F0320-4526-C84C-9799-E50E36BCC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851440DA-1C02-3444-92D3-C4334AA980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813A6446-64EF-EA40-BD4F-DC341C12B4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4D896F6D-C0EB-FA4D-BB97-2CDFFFADF8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BC86BE-1341-8F43-B93C-9E52B45C0529}" type="datetimeFigureOut">
              <a:rPr lang="es-ES_tradnl" smtClean="0"/>
              <a:t>28/10/2019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A7DC14DF-8B00-EE45-9E92-377B8176A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C4FF40A8-8598-2C43-A82B-CEB9F8568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544B69-C76E-3F4D-A028-343FDC45595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3585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20AE388-5D89-C144-A9D3-23B9EF87E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7CBBBB60-15D7-784B-9E03-6249689BAB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BC86BE-1341-8F43-B93C-9E52B45C0529}" type="datetimeFigureOut">
              <a:rPr lang="es-ES_tradnl" smtClean="0"/>
              <a:t>28/10/2019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8FB3069C-7531-254D-8C28-509CADED3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F8B16F72-974B-5F41-AB37-646569A50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544B69-C76E-3F4D-A028-343FDC45595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6043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6C83AA30-A0DF-C942-9817-3EAC52D336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BC86BE-1341-8F43-B93C-9E52B45C0529}" type="datetimeFigureOut">
              <a:rPr lang="es-ES_tradnl" smtClean="0"/>
              <a:t>28/10/2019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0BC6760F-F2D5-824C-B20D-55EA28AD2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132EA995-B750-1C44-A84F-2C6BD1B44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544B69-C76E-3F4D-A028-343FDC45595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38438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6EF509A-8899-F24A-B8C6-C5A9529C6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3800668-8AF4-AE49-BC65-DC811BDCF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89A6D0EE-0988-1944-B5DA-D166EB4BA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2D63FC-6866-2647-BF7D-CBB4243A39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BC86BE-1341-8F43-B93C-9E52B45C0529}" type="datetimeFigureOut">
              <a:rPr lang="es-ES_tradnl" smtClean="0"/>
              <a:t>28/10/2019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29E7C48-A275-AA48-BA00-CFF137880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363BE9D1-3ED0-B840-81DB-A10787CAC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544B69-C76E-3F4D-A028-343FDC45595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4086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27A37D9-D6D9-A64D-9E58-3A297672A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0C2E1A92-A350-A241-A185-B611C676AC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D4DED225-4F9C-034E-A251-82B44A9BD8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E7CEA862-8D1F-474D-9ECA-58AE4ECA60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BC86BE-1341-8F43-B93C-9E52B45C0529}" type="datetimeFigureOut">
              <a:rPr lang="es-ES_tradnl" smtClean="0"/>
              <a:t>28/10/2019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A5AD0101-0991-BB4E-98E3-5427E71DC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4B7812F6-BF05-7F47-B9B6-00F43CAFC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544B69-C76E-3F4D-A028-343FDC45595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89095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="" xmlns:a16="http://schemas.microsoft.com/office/drawing/2014/main" id="{C962A699-4FCE-2F4C-8174-92F305BD6302}"/>
              </a:ext>
            </a:extLst>
          </p:cNvPr>
          <p:cNvSpPr/>
          <p:nvPr userDrawn="1"/>
        </p:nvSpPr>
        <p:spPr>
          <a:xfrm>
            <a:off x="0" y="6167314"/>
            <a:ext cx="12192000" cy="645716"/>
          </a:xfrm>
          <a:prstGeom prst="rect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4" name="Imagen 13">
            <a:extLst>
              <a:ext uri="{FF2B5EF4-FFF2-40B4-BE49-F238E27FC236}">
                <a16:creationId xmlns="" xmlns:a16="http://schemas.microsoft.com/office/drawing/2014/main" id="{42027D41-07D5-9B44-8396-22A8F63F9C5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559477" y="6252931"/>
            <a:ext cx="1073045" cy="474482"/>
          </a:xfrm>
          <a:prstGeom prst="rect">
            <a:avLst/>
          </a:prstGeom>
        </p:spPr>
      </p:pic>
      <p:sp>
        <p:nvSpPr>
          <p:cNvPr id="15" name="Rectángulo 14">
            <a:extLst>
              <a:ext uri="{FF2B5EF4-FFF2-40B4-BE49-F238E27FC236}">
                <a16:creationId xmlns="" xmlns:a16="http://schemas.microsoft.com/office/drawing/2014/main" id="{A80CE916-FA1D-A945-BEE8-1C476462E277}"/>
              </a:ext>
            </a:extLst>
          </p:cNvPr>
          <p:cNvSpPr/>
          <p:nvPr userDrawn="1"/>
        </p:nvSpPr>
        <p:spPr>
          <a:xfrm>
            <a:off x="0" y="0"/>
            <a:ext cx="12192000" cy="6167314"/>
          </a:xfrm>
          <a:prstGeom prst="rect">
            <a:avLst/>
          </a:prstGeom>
          <a:solidFill>
            <a:schemeClr val="tx1"/>
          </a:solidFill>
          <a:ln w="603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6323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halloween EN C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450" y="1074736"/>
            <a:ext cx="7194330" cy="404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Elipse"/>
          <p:cNvSpPr/>
          <p:nvPr/>
        </p:nvSpPr>
        <p:spPr>
          <a:xfrm>
            <a:off x="5381624" y="2552700"/>
            <a:ext cx="1076326" cy="1390650"/>
          </a:xfrm>
          <a:prstGeom prst="ellipse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13">
            <a:extLst>
              <a:ext uri="{FF2B5EF4-FFF2-40B4-BE49-F238E27FC236}">
                <a16:creationId xmlns="" xmlns:a16="http://schemas.microsoft.com/office/drawing/2014/main" id="{42027D41-07D5-9B44-8396-22A8F63F9C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6738" y="3038851"/>
            <a:ext cx="946098" cy="41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535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72592" y="2164805"/>
            <a:ext cx="595708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s-MX" sz="2800" dirty="0" smtClean="0">
                <a:solidFill>
                  <a:schemeClr val="bg1"/>
                </a:solidFill>
              </a:rPr>
              <a:t>Crispetas pequeñas gratis a los niños que entren a cine disfrazados.</a:t>
            </a:r>
          </a:p>
          <a:p>
            <a:pPr marL="457200" indent="-457200">
              <a:buFont typeface="Arial" charset="0"/>
              <a:buChar char="•"/>
            </a:pPr>
            <a:endParaRPr lang="es-MX" sz="2800" dirty="0">
              <a:solidFill>
                <a:schemeClr val="bg1"/>
              </a:solidFill>
            </a:endParaRPr>
          </a:p>
          <a:p>
            <a:pPr marL="457200" indent="-457200">
              <a:buFont typeface="Arial" charset="0"/>
              <a:buChar char="•"/>
            </a:pPr>
            <a:r>
              <a:rPr lang="es-MX" sz="2800" dirty="0" smtClean="0">
                <a:solidFill>
                  <a:schemeClr val="bg1"/>
                </a:solidFill>
              </a:rPr>
              <a:t>Aplica </a:t>
            </a:r>
            <a:r>
              <a:rPr lang="es-MX" sz="2800" dirty="0" smtClean="0">
                <a:solidFill>
                  <a:schemeClr val="bg1"/>
                </a:solidFill>
              </a:rPr>
              <a:t>para boletas compradas en franja horaria establecida. </a:t>
            </a:r>
          </a:p>
          <a:p>
            <a:pPr marL="457200" indent="-457200">
              <a:buFont typeface="Arial" charset="0"/>
              <a:buChar char="•"/>
            </a:pPr>
            <a:endParaRPr lang="es-MX" sz="2800" dirty="0">
              <a:solidFill>
                <a:schemeClr val="bg1"/>
              </a:solidFill>
            </a:endParaRPr>
          </a:p>
          <a:p>
            <a:pPr marL="457200" indent="-457200">
              <a:buFont typeface="Arial" charset="0"/>
              <a:buChar char="•"/>
            </a:pPr>
            <a:endParaRPr lang="es-MX" sz="2800" dirty="0" smtClean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72592" y="185636"/>
            <a:ext cx="107381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HALLOWEEN EN PROCINAL – Propuesta 1 </a:t>
            </a:r>
          </a:p>
          <a:p>
            <a:r>
              <a:rPr lang="es-MX" sz="2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OBJETIVO: </a:t>
            </a:r>
            <a:r>
              <a:rPr lang="es-MX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Mover tráfico con iniciativas arriesgadas y que al consumidor le llamará la atención </a:t>
            </a:r>
          </a:p>
        </p:txBody>
      </p:sp>
      <p:pic>
        <p:nvPicPr>
          <p:cNvPr id="2052" name="Picture 4" descr="Resultado de imagen para crispetas hallowe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794" y="1570632"/>
            <a:ext cx="5084099" cy="381307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8984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32884" y="185637"/>
            <a:ext cx="10697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HALLOWEEN EN PROCINAL – Propuesta 1 </a:t>
            </a:r>
          </a:p>
          <a:p>
            <a:r>
              <a:rPr lang="es-MX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OBJETIVO: </a:t>
            </a:r>
            <a:r>
              <a:rPr lang="es-MX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Mover tráfico con iniciativas arriesgadas y que al consumidor le llamará la atención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6011034" y="1903744"/>
            <a:ext cx="595708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s-MX" sz="2800" dirty="0" smtClean="0">
                <a:solidFill>
                  <a:schemeClr val="bg1"/>
                </a:solidFill>
              </a:rPr>
              <a:t>Niños disfrazados que entren a cine pagan la </a:t>
            </a:r>
            <a:r>
              <a:rPr lang="es-MX" sz="2800" b="1" dirty="0" smtClean="0">
                <a:solidFill>
                  <a:schemeClr val="bg1"/>
                </a:solidFill>
              </a:rPr>
              <a:t>mitad de precio </a:t>
            </a:r>
            <a:r>
              <a:rPr lang="es-MX" sz="2800" dirty="0" smtClean="0">
                <a:solidFill>
                  <a:schemeClr val="bg1"/>
                </a:solidFill>
              </a:rPr>
              <a:t>de la </a:t>
            </a:r>
            <a:r>
              <a:rPr lang="es-MX" sz="2800" b="1" dirty="0" smtClean="0">
                <a:solidFill>
                  <a:schemeClr val="bg1"/>
                </a:solidFill>
              </a:rPr>
              <a:t>boleta</a:t>
            </a:r>
            <a:r>
              <a:rPr lang="es-MX" sz="2800" dirty="0" smtClean="0">
                <a:solidFill>
                  <a:schemeClr val="bg1"/>
                </a:solidFill>
              </a:rPr>
              <a:t>. </a:t>
            </a:r>
          </a:p>
          <a:p>
            <a:endParaRPr lang="es-MX" sz="2800" dirty="0">
              <a:solidFill>
                <a:schemeClr val="bg1"/>
              </a:solidFill>
            </a:endParaRPr>
          </a:p>
          <a:p>
            <a:pPr marL="457200" indent="-457200">
              <a:buFont typeface="Arial" charset="0"/>
              <a:buChar char="•"/>
            </a:pPr>
            <a:r>
              <a:rPr lang="es-MX" sz="2800" dirty="0" smtClean="0">
                <a:solidFill>
                  <a:schemeClr val="bg1"/>
                </a:solidFill>
              </a:rPr>
              <a:t>Aplica para boletas compradas en franja horaria establecida.  </a:t>
            </a:r>
          </a:p>
          <a:p>
            <a:pPr marL="457200" indent="-457200">
              <a:buFont typeface="Arial" charset="0"/>
              <a:buChar char="•"/>
            </a:pPr>
            <a:endParaRPr lang="es-MX" sz="2800" dirty="0">
              <a:solidFill>
                <a:schemeClr val="bg1"/>
              </a:solidFill>
            </a:endParaRPr>
          </a:p>
          <a:p>
            <a:pPr marL="457200" indent="-457200">
              <a:buFont typeface="Arial" charset="0"/>
              <a:buChar char="•"/>
            </a:pPr>
            <a:endParaRPr lang="es-MX" sz="2800" dirty="0" smtClean="0">
              <a:solidFill>
                <a:schemeClr val="bg1"/>
              </a:solidFill>
            </a:endParaRPr>
          </a:p>
        </p:txBody>
      </p:sp>
      <p:pic>
        <p:nvPicPr>
          <p:cNvPr id="6" name="Picture 4" descr="Resultado de imagen para niños disfrazados icon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600" y="1844488"/>
            <a:ext cx="4317646" cy="392513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012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68149" y="315589"/>
            <a:ext cx="81405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HALLOWEEN EN PROCINAL – Propuesta 3</a:t>
            </a:r>
          </a:p>
          <a:p>
            <a:r>
              <a:rPr lang="es-MX" sz="2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OBJETIVO: marketing </a:t>
            </a:r>
            <a:r>
              <a:rPr lang="es-MX" sz="2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real</a:t>
            </a:r>
            <a:endParaRPr lang="es-MX" sz="2400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87823" y="4825525"/>
            <a:ext cx="10964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Arial" charset="0"/>
              <a:buChar char="•"/>
            </a:pPr>
            <a:r>
              <a:rPr lang="es-MX" sz="2800" dirty="0" smtClean="0">
                <a:solidFill>
                  <a:schemeClr val="bg1"/>
                </a:solidFill>
              </a:rPr>
              <a:t>Entregar </a:t>
            </a:r>
            <a:r>
              <a:rPr lang="es-MX" sz="2800" dirty="0" smtClean="0">
                <a:solidFill>
                  <a:schemeClr val="bg1"/>
                </a:solidFill>
              </a:rPr>
              <a:t>un combo </a:t>
            </a:r>
            <a:r>
              <a:rPr lang="es-MX" sz="2800" dirty="0" smtClean="0">
                <a:solidFill>
                  <a:schemeClr val="bg1"/>
                </a:solidFill>
              </a:rPr>
              <a:t>2 o </a:t>
            </a:r>
            <a:r>
              <a:rPr lang="es-MX" sz="2800" dirty="0" smtClean="0">
                <a:solidFill>
                  <a:schemeClr val="bg1"/>
                </a:solidFill>
              </a:rPr>
              <a:t>entrada </a:t>
            </a:r>
            <a:r>
              <a:rPr lang="es-MX" sz="2800" dirty="0" smtClean="0">
                <a:solidFill>
                  <a:schemeClr val="bg1"/>
                </a:solidFill>
              </a:rPr>
              <a:t>doble de </a:t>
            </a:r>
            <a:r>
              <a:rPr lang="es-MX" sz="2800" dirty="0" smtClean="0">
                <a:solidFill>
                  <a:schemeClr val="bg1"/>
                </a:solidFill>
              </a:rPr>
              <a:t>cine a los disfraces </a:t>
            </a:r>
            <a:r>
              <a:rPr lang="es-MX" sz="2800" dirty="0" smtClean="0">
                <a:solidFill>
                  <a:schemeClr val="bg1"/>
                </a:solidFill>
              </a:rPr>
              <a:t>relacionados con el “cine”</a:t>
            </a:r>
            <a:r>
              <a:rPr lang="es-MX" sz="2800" dirty="0" smtClean="0">
                <a:solidFill>
                  <a:schemeClr val="bg1"/>
                </a:solidFill>
              </a:rPr>
              <a:t> </a:t>
            </a:r>
            <a:r>
              <a:rPr lang="es-MX" sz="2800" dirty="0" smtClean="0">
                <a:solidFill>
                  <a:schemeClr val="bg1"/>
                </a:solidFill>
              </a:rPr>
              <a:t>que lleguen a nuestros teatros.</a:t>
            </a:r>
          </a:p>
        </p:txBody>
      </p:sp>
      <p:pic>
        <p:nvPicPr>
          <p:cNvPr id="3074" name="Picture 2" descr="Resultado de imagen para disfraz de crispet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885" y="1902223"/>
            <a:ext cx="1690533" cy="2750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Resultado de imagen para disfraz de crispet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5631" y="1407261"/>
            <a:ext cx="186690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Resultado de imagen para disfraz de gaseosa + niños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69"/>
          <a:stretch/>
        </p:blipFill>
        <p:spPr bwMode="auto">
          <a:xfrm>
            <a:off x="6980615" y="2031695"/>
            <a:ext cx="2076841" cy="2717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Resultado de imagen para disfraz de cin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227" y="1407261"/>
            <a:ext cx="226695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575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612" y="524789"/>
            <a:ext cx="3829050" cy="481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958" y="505810"/>
            <a:ext cx="3829050" cy="481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6826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086" y="1541659"/>
            <a:ext cx="6197494" cy="1298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742087" y="818384"/>
            <a:ext cx="48011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Semanas octubre 2018 - 2019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6948515" y="2983535"/>
            <a:ext cx="45340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Día de Halloween años: </a:t>
            </a:r>
            <a:r>
              <a:rPr lang="es-MX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2016 a 2018</a:t>
            </a:r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170" y="3707243"/>
            <a:ext cx="3977154" cy="1003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24703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</TotalTime>
  <Words>140</Words>
  <Application>Microsoft Office PowerPoint</Application>
  <PresentationFormat>Personalizado</PresentationFormat>
  <Paragraphs>21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Raúl Angel</dc:creator>
  <cp:lastModifiedBy>Mercadeo</cp:lastModifiedBy>
  <cp:revision>11</cp:revision>
  <dcterms:created xsi:type="dcterms:W3CDTF">2019-10-28T14:05:32Z</dcterms:created>
  <dcterms:modified xsi:type="dcterms:W3CDTF">2019-10-28T21:37:52Z</dcterms:modified>
</cp:coreProperties>
</file>