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8" r:id="rId1"/>
  </p:sldMasterIdLst>
  <p:notesMasterIdLst>
    <p:notesMasterId r:id="rId7"/>
  </p:notesMasterIdLst>
  <p:sldIdLst>
    <p:sldId id="256" r:id="rId2"/>
    <p:sldId id="286" r:id="rId3"/>
    <p:sldId id="289" r:id="rId4"/>
    <p:sldId id="288" r:id="rId5"/>
    <p:sldId id="287" r:id="rId6"/>
  </p:sldIdLst>
  <p:sldSz cx="9144000" cy="5143500" type="screen16x9"/>
  <p:notesSz cx="6858000" cy="9144000"/>
  <p:embeddedFontLst>
    <p:embeddedFont>
      <p:font typeface="Muli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62C57FC-B336-40E6-81EB-CE857E8A3F8A}">
  <a:tblStyle styleId="{462C57FC-B336-40E6-81EB-CE857E8A3F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40"/>
    <p:restoredTop sz="94590"/>
  </p:normalViewPr>
  <p:slideViewPr>
    <p:cSldViewPr snapToGrid="0" snapToObjects="1">
      <p:cViewPr>
        <p:scale>
          <a:sx n="157" d="100"/>
          <a:sy n="157" d="100"/>
        </p:scale>
        <p:origin x="-34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33463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Shape 3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Shape 3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8000" y="747750"/>
            <a:ext cx="3648000" cy="3648000"/>
          </a:xfrm>
          <a:prstGeom prst="ellipse">
            <a:avLst/>
          </a:prstGeom>
          <a:solidFill>
            <a:srgbClr val="FF0000">
              <a:alpha val="7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2747950" y="747750"/>
            <a:ext cx="3648000" cy="3648025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610797" y="0"/>
            <a:ext cx="7533353" cy="5143500"/>
          </a:xfrm>
          <a:prstGeom prst="rect">
            <a:avLst/>
          </a:prstGeom>
          <a:solidFill>
            <a:srgbClr val="FF0000">
              <a:alpha val="7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2902775" y="302375"/>
            <a:ext cx="5718600" cy="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2902950" y="1509475"/>
            <a:ext cx="2780700" cy="31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➜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■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●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■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●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■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5840729" y="1509475"/>
            <a:ext cx="2780700" cy="31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➜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■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●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■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●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■"/>
              <a:defRPr sz="18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070830" y="5289384"/>
            <a:ext cx="6763799" cy="6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uli"/>
              <a:buNone/>
              <a:defRPr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 dpi="0" rotWithShape="1">
          <a:blip r:embed="rId5">
            <a:alphaModFix amt="3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2902950" y="1509475"/>
            <a:ext cx="5718600" cy="31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uli"/>
              <a:buChar char="➜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■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●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○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■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●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○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■"/>
              <a:defRPr sz="2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2902775" y="302375"/>
            <a:ext cx="5718600" cy="5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6" r:id="rId3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2747950" y="779073"/>
            <a:ext cx="3648000" cy="36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s-ES" dirty="0" smtClean="0">
                <a:latin typeface="+mj-lt"/>
              </a:rPr>
              <a:t>Record 2019</a:t>
            </a:r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902775" y="246716"/>
            <a:ext cx="5718600" cy="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MX" sz="2400" smtClean="0"/>
              <a:t>ENERO</a:t>
            </a:r>
            <a:endParaRPr sz="2400" dirty="0">
              <a:latin typeface="+mj-lt"/>
            </a:endParaRPr>
          </a:p>
        </p:txBody>
      </p:sp>
      <p:sp>
        <p:nvSpPr>
          <p:cNvPr id="21" name="Shape 110"/>
          <p:cNvSpPr txBox="1"/>
          <p:nvPr/>
        </p:nvSpPr>
        <p:spPr>
          <a:xfrm>
            <a:off x="5595496" y="1090496"/>
            <a:ext cx="1470324" cy="111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FFFF"/>
                </a:solidFill>
                <a:latin typeface="+mj-lt"/>
                <a:ea typeface="Muli"/>
                <a:cs typeface="Muli"/>
                <a:sym typeface="Muli"/>
              </a:rPr>
              <a:t>Redes Sociales</a:t>
            </a:r>
          </a:p>
          <a:p>
            <a:pPr marL="171450" lvl="0" indent="-171450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FFFF"/>
                </a:solidFill>
                <a:latin typeface="+mj-lt"/>
                <a:ea typeface="Muli"/>
                <a:cs typeface="Muli"/>
                <a:sym typeface="Muli"/>
              </a:rPr>
              <a:t>Teatros</a:t>
            </a:r>
          </a:p>
          <a:p>
            <a:pPr marL="171450" lvl="0" indent="-171450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FFFF"/>
                </a:solidFill>
                <a:latin typeface="+mj-lt"/>
                <a:ea typeface="Muli"/>
                <a:cs typeface="Muli"/>
                <a:sym typeface="Muli"/>
              </a:rPr>
              <a:t>Correo</a:t>
            </a:r>
            <a:endParaRPr lang="es-ES" sz="1200" dirty="0">
              <a:solidFill>
                <a:srgbClr val="FFFFFF"/>
              </a:solidFill>
              <a:latin typeface="+mj-lt"/>
              <a:ea typeface="Muli"/>
              <a:cs typeface="Muli"/>
              <a:sym typeface="Muli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013841" y="874642"/>
            <a:ext cx="6607534" cy="3824525"/>
          </a:xfrm>
          <a:prstGeom prst="rect">
            <a:avLst/>
          </a:prstGeom>
          <a:noFill/>
          <a:ln w="190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Shape 472"/>
          <p:cNvSpPr/>
          <p:nvPr/>
        </p:nvSpPr>
        <p:spPr>
          <a:xfrm>
            <a:off x="8684148" y="315722"/>
            <a:ext cx="251793" cy="333678"/>
          </a:xfrm>
          <a:custGeom>
            <a:avLst/>
            <a:gdLst/>
            <a:ahLst/>
            <a:cxnLst/>
            <a:rect l="0" t="0" r="0" b="0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786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49"/>
          <p:cNvSpPr/>
          <p:nvPr/>
        </p:nvSpPr>
        <p:spPr>
          <a:xfrm>
            <a:off x="1190100" y="4456049"/>
            <a:ext cx="6763800" cy="673200"/>
          </a:xfrm>
          <a:prstGeom prst="rect">
            <a:avLst/>
          </a:prstGeom>
          <a:solidFill>
            <a:srgbClr val="FF0000">
              <a:alpha val="7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" name="Shape 643"/>
          <p:cNvGrpSpPr/>
          <p:nvPr/>
        </p:nvGrpSpPr>
        <p:grpSpPr>
          <a:xfrm>
            <a:off x="8396548" y="404847"/>
            <a:ext cx="369526" cy="268183"/>
            <a:chOff x="3932350" y="3714775"/>
            <a:chExt cx="439650" cy="319075"/>
          </a:xfrm>
        </p:grpSpPr>
        <p:sp>
          <p:nvSpPr>
            <p:cNvPr id="7" name="Shape 644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645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646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Shape 647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Shape 648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697" y="465762"/>
            <a:ext cx="6356385" cy="3732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8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49"/>
          <p:cNvSpPr/>
          <p:nvPr/>
        </p:nvSpPr>
        <p:spPr>
          <a:xfrm>
            <a:off x="116674" y="1076944"/>
            <a:ext cx="1068070" cy="1006298"/>
          </a:xfrm>
          <a:prstGeom prst="rect">
            <a:avLst/>
          </a:prstGeom>
          <a:solidFill>
            <a:srgbClr val="FF0000">
              <a:alpha val="7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558" y="448173"/>
            <a:ext cx="7633880" cy="19754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-66199" y="1203929"/>
            <a:ext cx="1270208" cy="673300"/>
          </a:xfrm>
        </p:spPr>
        <p:txBody>
          <a:bodyPr/>
          <a:lstStyle/>
          <a:p>
            <a:pPr algn="l"/>
            <a:r>
              <a:rPr lang="es-MX" sz="1200" b="1" dirty="0" smtClean="0">
                <a:solidFill>
                  <a:schemeClr val="bg1"/>
                </a:solidFill>
              </a:rPr>
              <a:t>TIP: Quejas </a:t>
            </a:r>
            <a:endParaRPr lang="es-MX" sz="1200" b="1" dirty="0">
              <a:solidFill>
                <a:schemeClr val="bg1"/>
              </a:solidFill>
            </a:endParaRPr>
          </a:p>
        </p:txBody>
      </p:sp>
      <p:sp>
        <p:nvSpPr>
          <p:cNvPr id="15" name="Shape 49"/>
          <p:cNvSpPr/>
          <p:nvPr/>
        </p:nvSpPr>
        <p:spPr>
          <a:xfrm>
            <a:off x="168978" y="3129706"/>
            <a:ext cx="1015766" cy="1006298"/>
          </a:xfrm>
          <a:prstGeom prst="rect">
            <a:avLst/>
          </a:prstGeom>
          <a:solidFill>
            <a:srgbClr val="FF0000">
              <a:alpha val="7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1 Marcador de texto"/>
          <p:cNvSpPr txBox="1">
            <a:spLocks/>
          </p:cNvSpPr>
          <p:nvPr/>
        </p:nvSpPr>
        <p:spPr>
          <a:xfrm>
            <a:off x="-93417" y="3253347"/>
            <a:ext cx="1731384" cy="6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uli"/>
              <a:buNone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uli"/>
              <a:buChar char="○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■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●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○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■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●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○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■"/>
              <a:defRPr sz="2400" b="0" i="0" u="none" strike="noStrike" cap="none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algn="l"/>
            <a:r>
              <a:rPr lang="es-MX" sz="1200" b="1" dirty="0" smtClean="0">
                <a:solidFill>
                  <a:schemeClr val="bg1"/>
                </a:solidFill>
              </a:rPr>
              <a:t>TIP: </a:t>
            </a:r>
          </a:p>
          <a:p>
            <a:pPr algn="l"/>
            <a:r>
              <a:rPr lang="es-MX" sz="1200" b="1" dirty="0" smtClean="0">
                <a:solidFill>
                  <a:schemeClr val="bg1"/>
                </a:solidFill>
              </a:rPr>
              <a:t>Información</a:t>
            </a:r>
            <a:endParaRPr lang="es-MX" sz="1200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558" y="2696389"/>
            <a:ext cx="6373683" cy="2218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6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865899" y="287465"/>
            <a:ext cx="5718600" cy="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MX" sz="2400" dirty="0" smtClean="0"/>
              <a:t>Qué viene para el 2019</a:t>
            </a:r>
            <a:r>
              <a:rPr lang="es-MX" sz="2400" dirty="0"/>
              <a:t/>
            </a:r>
            <a:br>
              <a:rPr lang="es-MX" sz="2400" dirty="0"/>
            </a:br>
            <a:endParaRPr sz="2400" dirty="0">
              <a:latin typeface="+mj-lt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591111" y="1305323"/>
            <a:ext cx="59058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s-MX" sz="1200" dirty="0" smtClean="0">
                <a:solidFill>
                  <a:schemeClr val="bg1"/>
                </a:solidFill>
                <a:latin typeface="+mj-lt"/>
                <a:ea typeface="Muli"/>
                <a:cs typeface="Muli"/>
              </a:rPr>
              <a:t>Creación de protocolos de servicio en taquilla y confitería. </a:t>
            </a: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es-MX" sz="1200" dirty="0" smtClean="0">
              <a:solidFill>
                <a:schemeClr val="bg1"/>
              </a:solidFill>
              <a:latin typeface="+mj-lt"/>
              <a:ea typeface="Muli"/>
              <a:cs typeface="Muli"/>
            </a:endParaRP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s-MX" sz="1200" dirty="0" smtClean="0">
                <a:solidFill>
                  <a:schemeClr val="bg1"/>
                </a:solidFill>
                <a:latin typeface="+mj-lt"/>
                <a:ea typeface="Muli"/>
                <a:cs typeface="Muli"/>
              </a:rPr>
              <a:t>Concientizar a nuestro personal de la importancia del cliente en la vida de una empresa.</a:t>
            </a:r>
            <a:r>
              <a:rPr lang="es-MX" sz="1200" dirty="0">
                <a:solidFill>
                  <a:schemeClr val="bg1"/>
                </a:solidFill>
                <a:latin typeface="+mj-lt"/>
                <a:ea typeface="Muli"/>
                <a:cs typeface="Muli"/>
              </a:rPr>
              <a:t> Los competidores cada vez más, se van equiparando en calidad y precio, por lo que se hace necesario buscar una diferenciación.</a:t>
            </a: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es-MX" sz="1200" dirty="0" smtClean="0">
              <a:solidFill>
                <a:schemeClr val="bg1"/>
              </a:solidFill>
              <a:latin typeface="+mj-lt"/>
              <a:ea typeface="Muli"/>
              <a:cs typeface="Muli"/>
            </a:endParaRP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s-MX" sz="1200" dirty="0" smtClean="0">
                <a:solidFill>
                  <a:schemeClr val="bg1"/>
                </a:solidFill>
                <a:latin typeface="+mj-lt"/>
                <a:ea typeface="Muli"/>
                <a:cs typeface="Muli"/>
              </a:rPr>
              <a:t>Impulsar cultura de servicio interno y externo. </a:t>
            </a:r>
            <a:endParaRPr lang="es-MX" sz="1200" dirty="0">
              <a:solidFill>
                <a:schemeClr val="bg1"/>
              </a:solidFill>
              <a:latin typeface="+mj-lt"/>
              <a:ea typeface="Muli"/>
              <a:cs typeface="Muli"/>
            </a:endParaRP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es-MX" sz="1200" dirty="0" smtClean="0">
              <a:solidFill>
                <a:schemeClr val="bg1"/>
              </a:solidFill>
              <a:latin typeface="+mj-lt"/>
              <a:ea typeface="Muli"/>
              <a:cs typeface="Muli"/>
            </a:endParaRP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s-MX" sz="1200" dirty="0" smtClean="0">
                <a:solidFill>
                  <a:schemeClr val="bg1"/>
                </a:solidFill>
                <a:latin typeface="+mj-lt"/>
                <a:ea typeface="Muli"/>
                <a:cs typeface="Muli"/>
              </a:rPr>
              <a:t>Reducir el número de tipificación de preguntas de los clientes por precios y horarios con una página web amigable y efectiva.</a:t>
            </a:r>
          </a:p>
          <a:p>
            <a:pPr>
              <a:buClr>
                <a:schemeClr val="bg1"/>
              </a:buClr>
            </a:pPr>
            <a:endParaRPr lang="es-MX" sz="1200" dirty="0" smtClean="0">
              <a:solidFill>
                <a:schemeClr val="bg1"/>
              </a:solidFill>
              <a:latin typeface="+mj-lt"/>
              <a:ea typeface="Muli"/>
              <a:cs typeface="Muli"/>
            </a:endParaRP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s-MX" sz="1200" dirty="0" smtClean="0">
                <a:solidFill>
                  <a:schemeClr val="bg1"/>
                </a:solidFill>
                <a:latin typeface="+mj-lt"/>
                <a:ea typeface="Muli"/>
                <a:cs typeface="Muli"/>
              </a:rPr>
              <a:t>Implementar el “cliente oculto” en teatros.  </a:t>
            </a:r>
          </a:p>
          <a:p>
            <a:pPr>
              <a:buClr>
                <a:schemeClr val="bg1"/>
              </a:buClr>
            </a:pPr>
            <a:endParaRPr lang="es-MX" sz="1200" dirty="0" smtClean="0">
              <a:solidFill>
                <a:schemeClr val="bg1"/>
              </a:solidFill>
              <a:latin typeface="+mj-lt"/>
              <a:ea typeface="Muli"/>
              <a:cs typeface="Muli"/>
            </a:endParaRP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s-MX" sz="1200" dirty="0" smtClean="0">
                <a:solidFill>
                  <a:schemeClr val="bg1"/>
                </a:solidFill>
                <a:latin typeface="+mj-lt"/>
                <a:ea typeface="Muli"/>
                <a:cs typeface="Muli"/>
              </a:rPr>
              <a:t>Establecer protocolos de cortesías por servicio. </a:t>
            </a: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es-MX" sz="1200" dirty="0" smtClean="0">
              <a:solidFill>
                <a:schemeClr val="bg1"/>
              </a:solidFill>
              <a:latin typeface="+mj-lt"/>
              <a:ea typeface="Muli"/>
              <a:cs typeface="Muli"/>
            </a:endParaRPr>
          </a:p>
        </p:txBody>
      </p:sp>
      <p:grpSp>
        <p:nvGrpSpPr>
          <p:cNvPr id="34" name="Shape 731"/>
          <p:cNvGrpSpPr/>
          <p:nvPr/>
        </p:nvGrpSpPr>
        <p:grpSpPr>
          <a:xfrm>
            <a:off x="8496982" y="365767"/>
            <a:ext cx="387933" cy="345971"/>
            <a:chOff x="3927500" y="301425"/>
            <a:chExt cx="461550" cy="411625"/>
          </a:xfrm>
        </p:grpSpPr>
        <p:sp>
          <p:nvSpPr>
            <p:cNvPr id="35" name="Shape 732"/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0" t="0" r="0" b="0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Shape 733"/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0" t="0" r="0" b="0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Shape 734"/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0" t="0" r="0" b="0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735"/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0" t="0" r="0" b="0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Shape 736"/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0" t="0" r="0" b="0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Shape 737"/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0" t="0" r="0" b="0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738"/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0" t="0" r="0" b="0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739"/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0" t="0" r="0" b="0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740"/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0" t="0" r="0" b="0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741"/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0" t="0" r="0" b="0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Shape 742"/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743"/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0" t="0" r="0" b="0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Shape 744"/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0" t="0" r="0" b="0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Shape 745"/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0" t="0" r="0" b="0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Shape 746"/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0" t="0" r="0" b="0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Shape 747"/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0" t="0" r="0" b="0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Shape 748"/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0" t="0" r="0" b="0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Shape 749"/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0" t="0" r="0" b="0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Shape 750"/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0" t="0" r="0" b="0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Shape 751"/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0" t="0" r="0" b="0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Shape 752"/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0" t="0" r="0" b="0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Shape 753"/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0" t="0" r="0" b="0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Shape 754"/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Shape 755"/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0" t="0" r="0" b="0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Shape 756"/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0" t="0" r="0" b="0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Shape 757"/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0" t="0" r="0" b="0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Shape 758"/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0" t="0" r="0" b="0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Shape 388"/>
          <p:cNvSpPr txBox="1">
            <a:spLocks noGrp="1"/>
          </p:cNvSpPr>
          <p:nvPr>
            <p:ph type="body" idx="1"/>
          </p:nvPr>
        </p:nvSpPr>
        <p:spPr>
          <a:xfrm>
            <a:off x="2380200" y="4245935"/>
            <a:ext cx="6763800" cy="98409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/>
            <a:r>
              <a:rPr lang="es-MX" b="1" dirty="0" smtClean="0"/>
              <a:t>“La </a:t>
            </a:r>
            <a:r>
              <a:rPr lang="es-MX" b="1" dirty="0"/>
              <a:t>mejor publicidad es la que hacen los clientes satisfechos</a:t>
            </a:r>
            <a:r>
              <a:rPr lang="es-MX" b="1" dirty="0" smtClean="0"/>
              <a:t>”</a:t>
            </a:r>
            <a:endParaRPr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6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qu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126</Words>
  <Application>Microsoft Office PowerPoint</Application>
  <PresentationFormat>Presentación en pantalla (16:9)</PresentationFormat>
  <Paragraphs>21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Muli</vt:lpstr>
      <vt:lpstr>Wingdings</vt:lpstr>
      <vt:lpstr>Banquo template</vt:lpstr>
      <vt:lpstr>Record 2019</vt:lpstr>
      <vt:lpstr>ENERO</vt:lpstr>
      <vt:lpstr>Presentación de PowerPoint</vt:lpstr>
      <vt:lpstr>Presentación de PowerPoint</vt:lpstr>
      <vt:lpstr>Qué viene para el 2019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Mercadeo</cp:lastModifiedBy>
  <cp:revision>50</cp:revision>
  <dcterms:modified xsi:type="dcterms:W3CDTF">2019-12-30T19:52:41Z</dcterms:modified>
</cp:coreProperties>
</file>