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7"/>
  </p:notesMasterIdLst>
  <p:sldIdLst>
    <p:sldId id="366" r:id="rId2"/>
    <p:sldId id="369" r:id="rId3"/>
    <p:sldId id="368" r:id="rId4"/>
    <p:sldId id="370" r:id="rId5"/>
    <p:sldId id="365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Source Sans Pr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9CC37C-F6BE-4921-8901-D61C056E257A}">
  <a:tblStyle styleId="{FE9CC37C-F6BE-4921-8901-D61C056E2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0"/>
    <p:restoredTop sz="95603"/>
  </p:normalViewPr>
  <p:slideViewPr>
    <p:cSldViewPr snapToGrid="0" snapToObjects="1">
      <p:cViewPr>
        <p:scale>
          <a:sx n="140" d="100"/>
          <a:sy n="140" d="100"/>
        </p:scale>
        <p:origin x="-111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069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DD0A4D5-6858-6C42-8258-E1BE2DBB3D67}"/>
              </a:ext>
            </a:extLst>
          </p:cNvPr>
          <p:cNvSpPr/>
          <p:nvPr userDrawn="1"/>
        </p:nvSpPr>
        <p:spPr>
          <a:xfrm>
            <a:off x="-25" y="0"/>
            <a:ext cx="9144025" cy="1320125"/>
          </a:xfrm>
          <a:prstGeom prst="rect">
            <a:avLst/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/>
          <p:cNvSpPr txBox="1">
            <a:spLocks noGrp="1"/>
          </p:cNvSpPr>
          <p:nvPr>
            <p:ph type="title"/>
          </p:nvPr>
        </p:nvSpPr>
        <p:spPr>
          <a:xfrm>
            <a:off x="20469" y="1035006"/>
            <a:ext cx="5841243" cy="3220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2000" dirty="0" smtClean="0">
                <a:solidFill>
                  <a:schemeClr val="tx1"/>
                </a:solidFill>
              </a:rPr>
              <a:t>	</a:t>
            </a:r>
            <a:r>
              <a:rPr lang="es-MX" sz="2000" dirty="0" smtClean="0">
                <a:solidFill>
                  <a:srgbClr val="FF0000"/>
                </a:solidFill>
              </a:rPr>
              <a:t>MARGEN            </a:t>
            </a:r>
            <a:r>
              <a:rPr lang="es-MX" sz="2000" dirty="0" smtClean="0">
                <a:solidFill>
                  <a:srgbClr val="FF0000"/>
                </a:solidFill>
              </a:rPr>
              <a:t>POR</a:t>
            </a:r>
            <a:r>
              <a:rPr lang="es-MX" sz="2000" dirty="0" smtClean="0">
                <a:solidFill>
                  <a:srgbClr val="FF0000"/>
                </a:solidFill>
              </a:rPr>
              <a:t>         VOLUMEN</a:t>
            </a:r>
            <a:br>
              <a:rPr lang="es-MX" sz="2000" dirty="0" smtClean="0">
                <a:solidFill>
                  <a:srgbClr val="FF0000"/>
                </a:solidFill>
              </a:rPr>
            </a:br>
            <a:r>
              <a:rPr lang="es-MX" sz="2000" dirty="0" smtClean="0">
                <a:solidFill>
                  <a:srgbClr val="FF0000"/>
                </a:solidFill>
              </a:rPr>
              <a:t/>
            </a:r>
            <a:br>
              <a:rPr lang="es-MX" sz="2000" dirty="0" smtClean="0">
                <a:solidFill>
                  <a:srgbClr val="FF0000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	     </a:t>
            </a:r>
            <a:r>
              <a:rPr lang="es-MX" sz="2000" dirty="0" smtClean="0">
                <a:solidFill>
                  <a:schemeClr val="tx1"/>
                </a:solidFill>
              </a:rPr>
              <a:t>20%              </a:t>
            </a:r>
            <a:r>
              <a:rPr lang="es-MX" sz="2000" dirty="0">
                <a:solidFill>
                  <a:schemeClr val="tx1"/>
                </a:solidFill>
              </a:rPr>
              <a:t>X              </a:t>
            </a:r>
            <a:r>
              <a:rPr lang="es-MX" sz="2000" dirty="0" smtClean="0">
                <a:solidFill>
                  <a:schemeClr val="tx1"/>
                </a:solidFill>
              </a:rPr>
              <a:t>1    =  </a:t>
            </a:r>
            <a:r>
              <a:rPr lang="es-MX" sz="2000" dirty="0" smtClean="0">
                <a:solidFill>
                  <a:srgbClr val="00B050"/>
                </a:solidFill>
              </a:rPr>
              <a:t>20</a:t>
            </a: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 	      4%               </a:t>
            </a:r>
            <a:r>
              <a:rPr lang="es-MX" sz="2000" dirty="0">
                <a:solidFill>
                  <a:schemeClr val="tx1"/>
                </a:solidFill>
              </a:rPr>
              <a:t>X              </a:t>
            </a:r>
            <a:r>
              <a:rPr lang="es-MX" sz="2000" dirty="0" smtClean="0">
                <a:solidFill>
                  <a:schemeClr val="tx1"/>
                </a:solidFill>
              </a:rPr>
              <a:t>5    =  </a:t>
            </a:r>
            <a:r>
              <a:rPr lang="es-MX" sz="2000" dirty="0" smtClean="0">
                <a:solidFill>
                  <a:srgbClr val="00B050"/>
                </a:solidFill>
              </a:rPr>
              <a:t>20</a:t>
            </a: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>
                <a:solidFill>
                  <a:schemeClr val="tx1"/>
                </a:solidFill>
              </a:rPr>
              <a:t/>
            </a:r>
            <a:br>
              <a:rPr lang="es-MX" sz="2000" dirty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  	       1%               </a:t>
            </a:r>
            <a:r>
              <a:rPr lang="es-MX" sz="2000" dirty="0">
                <a:solidFill>
                  <a:schemeClr val="tx1"/>
                </a:solidFill>
              </a:rPr>
              <a:t>X              </a:t>
            </a:r>
            <a:r>
              <a:rPr lang="es-MX" sz="2000" dirty="0" smtClean="0">
                <a:solidFill>
                  <a:schemeClr val="tx1"/>
                </a:solidFill>
              </a:rPr>
              <a:t>20  = </a:t>
            </a:r>
            <a:r>
              <a:rPr lang="es-MX" sz="2000" dirty="0" smtClean="0">
                <a:solidFill>
                  <a:srgbClr val="00B050"/>
                </a:solidFill>
              </a:rPr>
              <a:t>20</a:t>
            </a:r>
            <a:endParaRPr lang="es-MX" sz="1200" dirty="0">
              <a:solidFill>
                <a:srgbClr val="00B050"/>
              </a:solidFill>
            </a:endParaRPr>
          </a:p>
        </p:txBody>
      </p:sp>
      <p:pic>
        <p:nvPicPr>
          <p:cNvPr id="1030" name="Picture 6" descr="Resultado de imagen para fERRAR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b="26746"/>
          <a:stretch/>
        </p:blipFill>
        <p:spPr bwMode="auto">
          <a:xfrm>
            <a:off x="5329449" y="1858033"/>
            <a:ext cx="1357953" cy="7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fERRARI ma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95" y="1858033"/>
            <a:ext cx="757380" cy="6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02" y="2722117"/>
            <a:ext cx="1606936" cy="90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Resultado de imagen para renault mar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58" y="2825647"/>
            <a:ext cx="758458" cy="6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esultado de imagen para bombom 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99" y="3765091"/>
            <a:ext cx="705110" cy="7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esultado de imagen para bombom bum mar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58" y="3805308"/>
            <a:ext cx="880261" cy="5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TEATROS QUE FALTAN 			EJERCICIO PRÁCTICO 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55240"/>
              </p:ext>
            </p:extLst>
          </p:nvPr>
        </p:nvGraphicFramePr>
        <p:xfrm>
          <a:off x="5080800" y="1636453"/>
          <a:ext cx="3060700" cy="1000125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13843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Boletas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 2D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total entradas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8,500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     850,000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3,000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300,000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3,000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          849,000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68880"/>
              </p:ext>
            </p:extLst>
          </p:nvPr>
        </p:nvGraphicFramePr>
        <p:xfrm>
          <a:off x="5080800" y="2784997"/>
          <a:ext cx="838200" cy="200025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+ 283%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5" name="Picture 3" descr="Resultado de imagen para BOLETA DE CINE ICO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"/>
          <a:stretch/>
        </p:blipFill>
        <p:spPr bwMode="auto">
          <a:xfrm>
            <a:off x="6633815" y="2985022"/>
            <a:ext cx="1335801" cy="1301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28298" y="1636453"/>
            <a:ext cx="4572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/>
              <a:t>·         Bulevar</a:t>
            </a:r>
          </a:p>
          <a:p>
            <a:endParaRPr lang="es-MX" sz="1100" dirty="0"/>
          </a:p>
          <a:p>
            <a:r>
              <a:rPr lang="es-MX" sz="1100" dirty="0"/>
              <a:t>·         Tintal</a:t>
            </a:r>
          </a:p>
          <a:p>
            <a:endParaRPr lang="es-MX" sz="1100" dirty="0"/>
          </a:p>
          <a:p>
            <a:r>
              <a:rPr lang="es-MX" sz="1100" dirty="0"/>
              <a:t>·         Suba</a:t>
            </a:r>
          </a:p>
          <a:p>
            <a:endParaRPr lang="es-MX" sz="1100" dirty="0"/>
          </a:p>
          <a:p>
            <a:r>
              <a:rPr lang="es-MX" sz="1100" dirty="0"/>
              <a:t>·         Tunal</a:t>
            </a:r>
          </a:p>
          <a:p>
            <a:endParaRPr lang="es-MX" sz="1100" dirty="0"/>
          </a:p>
          <a:p>
            <a:r>
              <a:rPr lang="es-MX" sz="1100" dirty="0"/>
              <a:t>·         Unisur</a:t>
            </a:r>
          </a:p>
          <a:p>
            <a:endParaRPr lang="es-MX" sz="1100" dirty="0"/>
          </a:p>
          <a:p>
            <a:r>
              <a:rPr lang="es-MX" sz="1100" dirty="0"/>
              <a:t>·         Plazuela</a:t>
            </a:r>
          </a:p>
          <a:p>
            <a:endParaRPr lang="es-MX" sz="1100" dirty="0"/>
          </a:p>
          <a:p>
            <a:r>
              <a:rPr lang="es-MX" sz="1100" dirty="0"/>
              <a:t>·         </a:t>
            </a:r>
            <a:r>
              <a:rPr lang="es-MX" sz="1100" dirty="0" err="1"/>
              <a:t>Iwana</a:t>
            </a:r>
            <a:endParaRPr lang="es-MX" sz="11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4374107" y="1412543"/>
            <a:ext cx="0" cy="2857835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nos"/>
          <p:cNvSpPr/>
          <p:nvPr/>
        </p:nvSpPr>
        <p:spPr>
          <a:xfrm>
            <a:off x="8209128" y="2101755"/>
            <a:ext cx="156950" cy="45719"/>
          </a:xfrm>
          <a:prstGeom prst="mathMinus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1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 txBox="1">
            <a:spLocks noGrp="1"/>
          </p:cNvSpPr>
          <p:nvPr>
            <p:ph type="title"/>
          </p:nvPr>
        </p:nvSpPr>
        <p:spPr>
          <a:xfrm>
            <a:off x="1129085" y="659008"/>
            <a:ext cx="6893781" cy="6238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2400" dirty="0" smtClean="0">
                <a:solidFill>
                  <a:schemeClr val="tx1"/>
                </a:solidFill>
              </a:rPr>
              <a:t>Continúan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84" name="Picture 12" descr="https://procinal.com.co/img/movies/ann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26" y="1412545"/>
            <a:ext cx="1974212" cy="291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procinal.com.co/img/movies/it_capitulo_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3" y="1412545"/>
            <a:ext cx="1974212" cy="291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 txBox="1">
            <a:spLocks noGrp="1"/>
          </p:cNvSpPr>
          <p:nvPr>
            <p:ph type="title"/>
          </p:nvPr>
        </p:nvSpPr>
        <p:spPr>
          <a:xfrm>
            <a:off x="1129085" y="659008"/>
            <a:ext cx="6893781" cy="6238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2400" dirty="0" smtClean="0">
                <a:solidFill>
                  <a:schemeClr val="tx1"/>
                </a:solidFill>
              </a:rPr>
              <a:t>Próximos estrenos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procinal.com.co/img/movies/ad_astra_hacia_las_estrellas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3" y="1700370"/>
            <a:ext cx="1421625" cy="209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cinal.com.co/img/movies/joker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76" y="1700370"/>
            <a:ext cx="1433781" cy="212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845028" y="3712701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100" dirty="0" smtClean="0">
                <a:solidFill>
                  <a:schemeClr val="tx1"/>
                </a:solidFill>
              </a:rPr>
              <a:t>Estreno: 19 sep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7" name="Shape 93"/>
          <p:cNvSpPr txBox="1">
            <a:spLocks/>
          </p:cNvSpPr>
          <p:nvPr/>
        </p:nvSpPr>
        <p:spPr>
          <a:xfrm>
            <a:off x="2839708" y="3726349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100" dirty="0" smtClean="0">
                <a:solidFill>
                  <a:schemeClr val="tx1"/>
                </a:solidFill>
              </a:rPr>
              <a:t>Estreno: 3 Oct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4895970" y="3729993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100" dirty="0" smtClean="0">
                <a:solidFill>
                  <a:schemeClr val="tx1"/>
                </a:solidFill>
              </a:rPr>
              <a:t>Estreno: 19 Sep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12" name="Shape 93"/>
          <p:cNvSpPr txBox="1">
            <a:spLocks/>
          </p:cNvSpPr>
          <p:nvPr/>
        </p:nvSpPr>
        <p:spPr>
          <a:xfrm>
            <a:off x="6773929" y="3712701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MX" sz="1100" dirty="0" smtClean="0">
                <a:solidFill>
                  <a:schemeClr val="tx1"/>
                </a:solidFill>
              </a:rPr>
              <a:t>Estreno: 19 Sep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14" name="Shape 93"/>
          <p:cNvSpPr txBox="1">
            <a:spLocks/>
          </p:cNvSpPr>
          <p:nvPr/>
        </p:nvSpPr>
        <p:spPr>
          <a:xfrm>
            <a:off x="2899632" y="1278764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s-MX" sz="1100" dirty="0" smtClean="0">
                <a:solidFill>
                  <a:srgbClr val="FF0000"/>
                </a:solidFill>
              </a:rPr>
              <a:t>PRE VENTA</a:t>
            </a:r>
            <a:endParaRPr lang="es-MX" sz="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procinal.com.co/img/movies/perseguida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33" y="1700370"/>
            <a:ext cx="1410370" cy="212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ocinal.com.co/img/movies/cuatro_manos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86" y="1700370"/>
            <a:ext cx="1421625" cy="209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93"/>
          <p:cNvSpPr txBox="1">
            <a:spLocks/>
          </p:cNvSpPr>
          <p:nvPr/>
        </p:nvSpPr>
        <p:spPr>
          <a:xfrm>
            <a:off x="6708486" y="1300036"/>
            <a:ext cx="1421625" cy="4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s-MX" sz="1100" dirty="0" smtClean="0">
                <a:solidFill>
                  <a:srgbClr val="FF0000"/>
                </a:solidFill>
              </a:rPr>
              <a:t>PROCINAL</a:t>
            </a:r>
            <a:endParaRPr lang="es-MX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9085" y="2105671"/>
            <a:ext cx="6893781" cy="9382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4000" dirty="0" smtClean="0">
                <a:solidFill>
                  <a:schemeClr val="tx1"/>
                </a:solidFill>
              </a:rPr>
              <a:t>Gracias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23308</TotalTime>
  <Words>68</Words>
  <Application>Microsoft Office PowerPoint</Application>
  <PresentationFormat>Presentación en pantalla (16:9)</PresentationFormat>
  <Paragraphs>37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Source Sans Pro</vt:lpstr>
      <vt:lpstr>Gremio template</vt:lpstr>
      <vt:lpstr> MARGEN            POR         VOLUMEN        20%              X              1    =  20           4%               X              5    =  20             1%               X              20  = 20</vt:lpstr>
      <vt:lpstr>TEATROS QUE FALTAN    EJERCICIO PRÁCTICO </vt:lpstr>
      <vt:lpstr>Continúan</vt:lpstr>
      <vt:lpstr>Próximos estrenos</vt:lpstr>
      <vt:lpstr>Gracias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Mercadeo</dc:creator>
  <cp:lastModifiedBy>Mercadeo</cp:lastModifiedBy>
  <cp:revision>266</cp:revision>
  <dcterms:modified xsi:type="dcterms:W3CDTF">2019-09-17T16:31:58Z</dcterms:modified>
</cp:coreProperties>
</file>