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8" r:id="rId2"/>
  </p:sldMasterIdLst>
  <p:notesMasterIdLst>
    <p:notesMasterId r:id="rId23"/>
  </p:notesMasterIdLst>
  <p:sldIdLst>
    <p:sldId id="323" r:id="rId3"/>
    <p:sldId id="330" r:id="rId4"/>
    <p:sldId id="349" r:id="rId5"/>
    <p:sldId id="339" r:id="rId6"/>
    <p:sldId id="340" r:id="rId7"/>
    <p:sldId id="335" r:id="rId8"/>
    <p:sldId id="336" r:id="rId9"/>
    <p:sldId id="327" r:id="rId10"/>
    <p:sldId id="331" r:id="rId11"/>
    <p:sldId id="332" r:id="rId12"/>
    <p:sldId id="333" r:id="rId13"/>
    <p:sldId id="341" r:id="rId14"/>
    <p:sldId id="346" r:id="rId15"/>
    <p:sldId id="347" r:id="rId16"/>
    <p:sldId id="342" r:id="rId17"/>
    <p:sldId id="343" r:id="rId18"/>
    <p:sldId id="348" r:id="rId19"/>
    <p:sldId id="345" r:id="rId20"/>
    <p:sldId id="344" r:id="rId21"/>
    <p:sldId id="350" r:id="rId2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7" autoAdjust="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7491059643149"/>
          <c:y val="0.13187223989555016"/>
          <c:w val="0.50594247636496259"/>
          <c:h val="0.7847243781588784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'115'!$B$9:$B$25</c:f>
              <c:strCache>
                <c:ptCount val="17"/>
                <c:pt idx="0">
                  <c:v>Americas</c:v>
                </c:pt>
                <c:pt idx="1">
                  <c:v>Alamos</c:v>
                </c:pt>
                <c:pt idx="2">
                  <c:v>Bima</c:v>
                </c:pt>
                <c:pt idx="3">
                  <c:v>Villavicencio</c:v>
                </c:pt>
                <c:pt idx="4">
                  <c:v>Sabana</c:v>
                </c:pt>
                <c:pt idx="5">
                  <c:v>Palatino</c:v>
                </c:pt>
                <c:pt idx="6">
                  <c:v>Iwana</c:v>
                </c:pt>
                <c:pt idx="7">
                  <c:v>Salitre</c:v>
                </c:pt>
                <c:pt idx="8">
                  <c:v>Tintal</c:v>
                </c:pt>
                <c:pt idx="9">
                  <c:v>Imax</c:v>
                </c:pt>
                <c:pt idx="10">
                  <c:v>Suba</c:v>
                </c:pt>
                <c:pt idx="11">
                  <c:v>Occidente</c:v>
                </c:pt>
                <c:pt idx="12">
                  <c:v>Tunal</c:v>
                </c:pt>
                <c:pt idx="13">
                  <c:v>Bulevar</c:v>
                </c:pt>
                <c:pt idx="14">
                  <c:v>Plazuela</c:v>
                </c:pt>
                <c:pt idx="15">
                  <c:v>Unisur</c:v>
                </c:pt>
                <c:pt idx="16">
                  <c:v>Terminal</c:v>
                </c:pt>
              </c:strCache>
            </c:strRef>
          </c:cat>
          <c:val>
            <c:numRef>
              <c:f>'115'!$C$9:$C$25</c:f>
              <c:numCache>
                <c:formatCode>General</c:formatCode>
                <c:ptCount val="17"/>
                <c:pt idx="0">
                  <c:v>558</c:v>
                </c:pt>
                <c:pt idx="1">
                  <c:v>536</c:v>
                </c:pt>
                <c:pt idx="2">
                  <c:v>415</c:v>
                </c:pt>
                <c:pt idx="3">
                  <c:v>376</c:v>
                </c:pt>
                <c:pt idx="4">
                  <c:v>346</c:v>
                </c:pt>
                <c:pt idx="5">
                  <c:v>337</c:v>
                </c:pt>
                <c:pt idx="6">
                  <c:v>323</c:v>
                </c:pt>
                <c:pt idx="7">
                  <c:v>318</c:v>
                </c:pt>
                <c:pt idx="8">
                  <c:v>314</c:v>
                </c:pt>
                <c:pt idx="9">
                  <c:v>298</c:v>
                </c:pt>
                <c:pt idx="10">
                  <c:v>231</c:v>
                </c:pt>
                <c:pt idx="11">
                  <c:v>220</c:v>
                </c:pt>
                <c:pt idx="12">
                  <c:v>201</c:v>
                </c:pt>
                <c:pt idx="13">
                  <c:v>147</c:v>
                </c:pt>
                <c:pt idx="14">
                  <c:v>147</c:v>
                </c:pt>
                <c:pt idx="15">
                  <c:v>59</c:v>
                </c:pt>
                <c:pt idx="16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61968817264753"/>
          <c:y val="0.13080906553347499"/>
          <c:w val="0.27571369203849516"/>
          <c:h val="0.7812554680664917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39047841792052"/>
          <c:y val="0.10322993031043531"/>
          <c:w val="0.47093981445388633"/>
          <c:h val="0.820084849307629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'111'!$A$7:$A$23</c:f>
              <c:strCache>
                <c:ptCount val="17"/>
                <c:pt idx="0">
                  <c:v>Alamos</c:v>
                </c:pt>
                <c:pt idx="1">
                  <c:v>Americas</c:v>
                </c:pt>
                <c:pt idx="2">
                  <c:v>Bima</c:v>
                </c:pt>
                <c:pt idx="3">
                  <c:v>Tintal</c:v>
                </c:pt>
                <c:pt idx="4">
                  <c:v>Sabana</c:v>
                </c:pt>
                <c:pt idx="5">
                  <c:v>Imax</c:v>
                </c:pt>
                <c:pt idx="6">
                  <c:v>Palatino</c:v>
                </c:pt>
                <c:pt idx="7">
                  <c:v>Salitre</c:v>
                </c:pt>
                <c:pt idx="8">
                  <c:v>Villavicencio</c:v>
                </c:pt>
                <c:pt idx="9">
                  <c:v>Iwana</c:v>
                </c:pt>
                <c:pt idx="10">
                  <c:v>Suba</c:v>
                </c:pt>
                <c:pt idx="11">
                  <c:v>Tunal</c:v>
                </c:pt>
                <c:pt idx="12">
                  <c:v>Occidente</c:v>
                </c:pt>
                <c:pt idx="13">
                  <c:v>Plazuela</c:v>
                </c:pt>
                <c:pt idx="14">
                  <c:v>Bulevar</c:v>
                </c:pt>
                <c:pt idx="15">
                  <c:v>Unisur</c:v>
                </c:pt>
                <c:pt idx="16">
                  <c:v>Terminal</c:v>
                </c:pt>
              </c:strCache>
            </c:strRef>
          </c:cat>
          <c:val>
            <c:numRef>
              <c:f>'111'!$B$7:$B$23</c:f>
              <c:numCache>
                <c:formatCode>General</c:formatCode>
                <c:ptCount val="17"/>
                <c:pt idx="0">
                  <c:v>572</c:v>
                </c:pt>
                <c:pt idx="1">
                  <c:v>520</c:v>
                </c:pt>
                <c:pt idx="2">
                  <c:v>448</c:v>
                </c:pt>
                <c:pt idx="3">
                  <c:v>426</c:v>
                </c:pt>
                <c:pt idx="4">
                  <c:v>406</c:v>
                </c:pt>
                <c:pt idx="5">
                  <c:v>390</c:v>
                </c:pt>
                <c:pt idx="6">
                  <c:v>366</c:v>
                </c:pt>
                <c:pt idx="7">
                  <c:v>364</c:v>
                </c:pt>
                <c:pt idx="8">
                  <c:v>350</c:v>
                </c:pt>
                <c:pt idx="9">
                  <c:v>347</c:v>
                </c:pt>
                <c:pt idx="10">
                  <c:v>313</c:v>
                </c:pt>
                <c:pt idx="11">
                  <c:v>266</c:v>
                </c:pt>
                <c:pt idx="12">
                  <c:v>251</c:v>
                </c:pt>
                <c:pt idx="13">
                  <c:v>245</c:v>
                </c:pt>
                <c:pt idx="14">
                  <c:v>117</c:v>
                </c:pt>
                <c:pt idx="15">
                  <c:v>67</c:v>
                </c:pt>
                <c:pt idx="1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549621891323"/>
          <c:y val="8.7820390985609564E-2"/>
          <c:w val="0.25454938800966714"/>
          <c:h val="0.8617155398678614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255905511811"/>
          <c:y val="2.3148148148148147E-2"/>
          <c:w val="0.81552996500437447"/>
          <c:h val="0.7357713619130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'115'!$C$2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'115'!$B$3:$B$19</c:f>
              <c:strCache>
                <c:ptCount val="17"/>
                <c:pt idx="0">
                  <c:v>Americas</c:v>
                </c:pt>
                <c:pt idx="1">
                  <c:v>Alamos</c:v>
                </c:pt>
                <c:pt idx="2">
                  <c:v>Bima</c:v>
                </c:pt>
                <c:pt idx="3">
                  <c:v>Villavicencio</c:v>
                </c:pt>
                <c:pt idx="4">
                  <c:v>Sabana</c:v>
                </c:pt>
                <c:pt idx="5">
                  <c:v>Palatino</c:v>
                </c:pt>
                <c:pt idx="6">
                  <c:v>Iwana</c:v>
                </c:pt>
                <c:pt idx="7">
                  <c:v>Salitre</c:v>
                </c:pt>
                <c:pt idx="8">
                  <c:v>Tintal</c:v>
                </c:pt>
                <c:pt idx="9">
                  <c:v>Imax</c:v>
                </c:pt>
                <c:pt idx="10">
                  <c:v>Suba</c:v>
                </c:pt>
                <c:pt idx="11">
                  <c:v>Occidente</c:v>
                </c:pt>
                <c:pt idx="12">
                  <c:v>Tunal</c:v>
                </c:pt>
                <c:pt idx="13">
                  <c:v>Bulevar</c:v>
                </c:pt>
                <c:pt idx="14">
                  <c:v>Plazuela</c:v>
                </c:pt>
                <c:pt idx="15">
                  <c:v>Unisur</c:v>
                </c:pt>
                <c:pt idx="16">
                  <c:v>Terminal</c:v>
                </c:pt>
              </c:strCache>
            </c:strRef>
          </c:cat>
          <c:val>
            <c:numRef>
              <c:f>'115'!$C$3:$C$19</c:f>
              <c:numCache>
                <c:formatCode>General</c:formatCode>
                <c:ptCount val="17"/>
                <c:pt idx="0">
                  <c:v>558</c:v>
                </c:pt>
                <c:pt idx="1">
                  <c:v>536</c:v>
                </c:pt>
                <c:pt idx="2">
                  <c:v>415</c:v>
                </c:pt>
                <c:pt idx="3">
                  <c:v>376</c:v>
                </c:pt>
                <c:pt idx="4">
                  <c:v>346</c:v>
                </c:pt>
                <c:pt idx="5">
                  <c:v>337</c:v>
                </c:pt>
                <c:pt idx="6">
                  <c:v>323</c:v>
                </c:pt>
                <c:pt idx="7">
                  <c:v>318</c:v>
                </c:pt>
                <c:pt idx="8">
                  <c:v>314</c:v>
                </c:pt>
                <c:pt idx="9">
                  <c:v>298</c:v>
                </c:pt>
                <c:pt idx="10">
                  <c:v>231</c:v>
                </c:pt>
                <c:pt idx="11">
                  <c:v>220</c:v>
                </c:pt>
                <c:pt idx="12">
                  <c:v>201</c:v>
                </c:pt>
                <c:pt idx="13">
                  <c:v>147</c:v>
                </c:pt>
                <c:pt idx="14">
                  <c:v>147</c:v>
                </c:pt>
                <c:pt idx="15">
                  <c:v>59</c:v>
                </c:pt>
                <c:pt idx="16">
                  <c:v>43</c:v>
                </c:pt>
              </c:numCache>
            </c:numRef>
          </c:val>
        </c:ser>
        <c:ser>
          <c:idx val="1"/>
          <c:order val="1"/>
          <c:tx>
            <c:strRef>
              <c:f>'115'!$D$2</c:f>
              <c:strCache>
                <c:ptCount val="1"/>
                <c:pt idx="0">
                  <c:v>ABRIL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'115'!$B$3:$B$19</c:f>
              <c:strCache>
                <c:ptCount val="17"/>
                <c:pt idx="0">
                  <c:v>Americas</c:v>
                </c:pt>
                <c:pt idx="1">
                  <c:v>Alamos</c:v>
                </c:pt>
                <c:pt idx="2">
                  <c:v>Bima</c:v>
                </c:pt>
                <c:pt idx="3">
                  <c:v>Villavicencio</c:v>
                </c:pt>
                <c:pt idx="4">
                  <c:v>Sabana</c:v>
                </c:pt>
                <c:pt idx="5">
                  <c:v>Palatino</c:v>
                </c:pt>
                <c:pt idx="6">
                  <c:v>Iwana</c:v>
                </c:pt>
                <c:pt idx="7">
                  <c:v>Salitre</c:v>
                </c:pt>
                <c:pt idx="8">
                  <c:v>Tintal</c:v>
                </c:pt>
                <c:pt idx="9">
                  <c:v>Imax</c:v>
                </c:pt>
                <c:pt idx="10">
                  <c:v>Suba</c:v>
                </c:pt>
                <c:pt idx="11">
                  <c:v>Occidente</c:v>
                </c:pt>
                <c:pt idx="12">
                  <c:v>Tunal</c:v>
                </c:pt>
                <c:pt idx="13">
                  <c:v>Bulevar</c:v>
                </c:pt>
                <c:pt idx="14">
                  <c:v>Plazuela</c:v>
                </c:pt>
                <c:pt idx="15">
                  <c:v>Unisur</c:v>
                </c:pt>
                <c:pt idx="16">
                  <c:v>Terminal</c:v>
                </c:pt>
              </c:strCache>
            </c:strRef>
          </c:cat>
          <c:val>
            <c:numRef>
              <c:f>'115'!$D$3:$D$19</c:f>
              <c:numCache>
                <c:formatCode>General</c:formatCode>
                <c:ptCount val="17"/>
                <c:pt idx="0">
                  <c:v>520</c:v>
                </c:pt>
                <c:pt idx="1">
                  <c:v>572</c:v>
                </c:pt>
                <c:pt idx="2">
                  <c:v>448</c:v>
                </c:pt>
                <c:pt idx="3">
                  <c:v>350</c:v>
                </c:pt>
                <c:pt idx="4">
                  <c:v>406</c:v>
                </c:pt>
                <c:pt idx="5">
                  <c:v>366</c:v>
                </c:pt>
                <c:pt idx="6">
                  <c:v>347</c:v>
                </c:pt>
                <c:pt idx="7">
                  <c:v>364</c:v>
                </c:pt>
                <c:pt idx="8">
                  <c:v>426</c:v>
                </c:pt>
                <c:pt idx="9">
                  <c:v>390</c:v>
                </c:pt>
                <c:pt idx="10">
                  <c:v>313</c:v>
                </c:pt>
                <c:pt idx="11">
                  <c:v>251</c:v>
                </c:pt>
                <c:pt idx="12">
                  <c:v>266</c:v>
                </c:pt>
                <c:pt idx="13">
                  <c:v>117</c:v>
                </c:pt>
                <c:pt idx="14">
                  <c:v>245</c:v>
                </c:pt>
                <c:pt idx="15">
                  <c:v>67</c:v>
                </c:pt>
                <c:pt idx="1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5289088"/>
        <c:axId val="265561984"/>
      </c:barChart>
      <c:catAx>
        <c:axId val="265289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5561984"/>
        <c:crosses val="autoZero"/>
        <c:auto val="1"/>
        <c:lblAlgn val="ctr"/>
        <c:lblOffset val="100"/>
        <c:noMultiLvlLbl val="0"/>
      </c:catAx>
      <c:valAx>
        <c:axId val="265561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528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38757655293089"/>
          <c:y val="3.2407407407407406E-2"/>
          <c:w val="0.77683464566929139"/>
          <c:h val="0.7357713619130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Hoja1!$C$3:$C$19</c:f>
              <c:strCache>
                <c:ptCount val="17"/>
                <c:pt idx="0">
                  <c:v>Tintal</c:v>
                </c:pt>
                <c:pt idx="1">
                  <c:v>Bima</c:v>
                </c:pt>
                <c:pt idx="2">
                  <c:v>Alamos</c:v>
                </c:pt>
                <c:pt idx="3">
                  <c:v>Americas</c:v>
                </c:pt>
                <c:pt idx="4">
                  <c:v>Palatino</c:v>
                </c:pt>
                <c:pt idx="5">
                  <c:v>Imax</c:v>
                </c:pt>
                <c:pt idx="6">
                  <c:v>Salitre</c:v>
                </c:pt>
                <c:pt idx="7">
                  <c:v>Iwana</c:v>
                </c:pt>
                <c:pt idx="8">
                  <c:v>Villavicencio</c:v>
                </c:pt>
                <c:pt idx="9">
                  <c:v>Sabana</c:v>
                </c:pt>
                <c:pt idx="10">
                  <c:v>Suba</c:v>
                </c:pt>
                <c:pt idx="11">
                  <c:v>Bulevar</c:v>
                </c:pt>
                <c:pt idx="12">
                  <c:v>Occidente</c:v>
                </c:pt>
                <c:pt idx="13">
                  <c:v>Tunal</c:v>
                </c:pt>
                <c:pt idx="14">
                  <c:v>Plazuela</c:v>
                </c:pt>
                <c:pt idx="15">
                  <c:v>Unisur</c:v>
                </c:pt>
                <c:pt idx="16">
                  <c:v>Terminal</c:v>
                </c:pt>
              </c:strCache>
            </c:strRef>
          </c:cat>
          <c:val>
            <c:numRef>
              <c:f>Hoja1!$D$3:$D$19</c:f>
              <c:numCache>
                <c:formatCode>General</c:formatCode>
                <c:ptCount val="17"/>
                <c:pt idx="0">
                  <c:v>1068</c:v>
                </c:pt>
                <c:pt idx="1">
                  <c:v>959</c:v>
                </c:pt>
                <c:pt idx="2">
                  <c:v>845</c:v>
                </c:pt>
                <c:pt idx="3">
                  <c:v>796</c:v>
                </c:pt>
                <c:pt idx="4">
                  <c:v>796</c:v>
                </c:pt>
                <c:pt idx="5">
                  <c:v>744</c:v>
                </c:pt>
                <c:pt idx="6">
                  <c:v>664</c:v>
                </c:pt>
                <c:pt idx="7">
                  <c:v>600</c:v>
                </c:pt>
                <c:pt idx="8">
                  <c:v>599</c:v>
                </c:pt>
                <c:pt idx="9">
                  <c:v>585</c:v>
                </c:pt>
                <c:pt idx="10">
                  <c:v>542</c:v>
                </c:pt>
                <c:pt idx="11">
                  <c:v>536</c:v>
                </c:pt>
                <c:pt idx="12">
                  <c:v>470</c:v>
                </c:pt>
                <c:pt idx="13">
                  <c:v>392</c:v>
                </c:pt>
                <c:pt idx="14">
                  <c:v>297</c:v>
                </c:pt>
                <c:pt idx="15">
                  <c:v>146</c:v>
                </c:pt>
                <c:pt idx="16">
                  <c:v>61</c:v>
                </c:pt>
              </c:numCache>
            </c:numRef>
          </c:val>
        </c:ser>
        <c:ser>
          <c:idx val="1"/>
          <c:order val="1"/>
          <c:tx>
            <c:strRef>
              <c:f>Hoja1!$E$2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Hoja1!$C$3:$C$19</c:f>
              <c:strCache>
                <c:ptCount val="17"/>
                <c:pt idx="0">
                  <c:v>Tintal</c:v>
                </c:pt>
                <c:pt idx="1">
                  <c:v>Bima</c:v>
                </c:pt>
                <c:pt idx="2">
                  <c:v>Alamos</c:v>
                </c:pt>
                <c:pt idx="3">
                  <c:v>Americas</c:v>
                </c:pt>
                <c:pt idx="4">
                  <c:v>Palatino</c:v>
                </c:pt>
                <c:pt idx="5">
                  <c:v>Imax</c:v>
                </c:pt>
                <c:pt idx="6">
                  <c:v>Salitre</c:v>
                </c:pt>
                <c:pt idx="7">
                  <c:v>Iwana</c:v>
                </c:pt>
                <c:pt idx="8">
                  <c:v>Villavicencio</c:v>
                </c:pt>
                <c:pt idx="9">
                  <c:v>Sabana</c:v>
                </c:pt>
                <c:pt idx="10">
                  <c:v>Suba</c:v>
                </c:pt>
                <c:pt idx="11">
                  <c:v>Bulevar</c:v>
                </c:pt>
                <c:pt idx="12">
                  <c:v>Occidente</c:v>
                </c:pt>
                <c:pt idx="13">
                  <c:v>Tunal</c:v>
                </c:pt>
                <c:pt idx="14">
                  <c:v>Plazuela</c:v>
                </c:pt>
                <c:pt idx="15">
                  <c:v>Unisur</c:v>
                </c:pt>
                <c:pt idx="16">
                  <c:v>Terminal</c:v>
                </c:pt>
              </c:strCache>
            </c:strRef>
          </c:cat>
          <c:val>
            <c:numRef>
              <c:f>Hoja1!$E$3:$E$19</c:f>
              <c:numCache>
                <c:formatCode>General</c:formatCode>
                <c:ptCount val="17"/>
                <c:pt idx="0">
                  <c:v>426</c:v>
                </c:pt>
                <c:pt idx="1">
                  <c:v>448</c:v>
                </c:pt>
                <c:pt idx="2">
                  <c:v>572</c:v>
                </c:pt>
                <c:pt idx="3">
                  <c:v>520</c:v>
                </c:pt>
                <c:pt idx="4">
                  <c:v>366</c:v>
                </c:pt>
                <c:pt idx="5">
                  <c:v>390</c:v>
                </c:pt>
                <c:pt idx="6">
                  <c:v>363</c:v>
                </c:pt>
                <c:pt idx="7">
                  <c:v>347</c:v>
                </c:pt>
                <c:pt idx="8">
                  <c:v>350</c:v>
                </c:pt>
                <c:pt idx="9">
                  <c:v>406</c:v>
                </c:pt>
                <c:pt idx="10">
                  <c:v>313</c:v>
                </c:pt>
                <c:pt idx="11">
                  <c:v>117</c:v>
                </c:pt>
                <c:pt idx="12">
                  <c:v>251</c:v>
                </c:pt>
                <c:pt idx="13">
                  <c:v>266</c:v>
                </c:pt>
                <c:pt idx="14">
                  <c:v>245</c:v>
                </c:pt>
                <c:pt idx="15">
                  <c:v>67</c:v>
                </c:pt>
                <c:pt idx="16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5255168"/>
        <c:axId val="265256960"/>
      </c:barChart>
      <c:catAx>
        <c:axId val="26525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5256960"/>
        <c:crosses val="autoZero"/>
        <c:auto val="1"/>
        <c:lblAlgn val="ctr"/>
        <c:lblOffset val="100"/>
        <c:noMultiLvlLbl val="0"/>
      </c:catAx>
      <c:valAx>
        <c:axId val="265256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6525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5EAA-E6A3-4B37-AD18-29CEA652B059}" type="datetimeFigureOut">
              <a:rPr lang="es-CO" smtClean="0"/>
              <a:t>9/05/2018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392C7-AE1C-495B-8245-350D33A41B9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240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558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7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85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63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08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863" y="6400800"/>
            <a:ext cx="7543800" cy="27432"/>
          </a:xfrm>
          <a:prstGeom prst="rect">
            <a:avLst/>
          </a:prstGeom>
          <a:pattFill prst="pct7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23">
            <a:extLst>
              <a:ext uri="{FF2B5EF4-FFF2-40B4-BE49-F238E27FC236}">
                <a16:creationId xmlns:a16="http://schemas.microsoft.com/office/drawing/2014/main" xmlns="" id="{057B7D51-4AA2-EC47-8F6F-6591B262A21B}"/>
              </a:ext>
            </a:extLst>
          </p:cNvPr>
          <p:cNvSpPr/>
          <p:nvPr/>
        </p:nvSpPr>
        <p:spPr>
          <a:xfrm>
            <a:off x="762863" y="0"/>
            <a:ext cx="7543800" cy="43212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09" y="6451254"/>
            <a:ext cx="821091" cy="36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7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10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3">
            <a:extLst>
              <a:ext uri="{FF2B5EF4-FFF2-40B4-BE49-F238E27FC236}">
                <a16:creationId xmlns:a16="http://schemas.microsoft.com/office/drawing/2014/main" xmlns="" id="{18352EE9-5484-9444-B9E1-3B379C94A2D7}"/>
              </a:ext>
            </a:extLst>
          </p:cNvPr>
          <p:cNvSpPr/>
          <p:nvPr/>
        </p:nvSpPr>
        <p:spPr>
          <a:xfrm>
            <a:off x="0" y="5867401"/>
            <a:ext cx="91440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Imagen 4">
            <a:extLst>
              <a:ext uri="{FF2B5EF4-FFF2-40B4-BE49-F238E27FC236}">
                <a16:creationId xmlns:a16="http://schemas.microsoft.com/office/drawing/2014/main" xmlns="" id="{9AFF27C2-7AEA-A042-B082-2FA852799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867400"/>
            <a:ext cx="2021682" cy="8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70626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Informe de gestión Abril</a:t>
            </a:r>
            <a:endParaRPr lang="es-E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3000" y="4629613"/>
            <a:ext cx="3543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Recargas: 163 vs 57 semana anterior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7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Mar – Abr 2018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551917"/>
              </p:ext>
            </p:extLst>
          </p:nvPr>
        </p:nvGraphicFramePr>
        <p:xfrm>
          <a:off x="990600" y="1143000"/>
          <a:ext cx="7010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24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3000" y="4629613"/>
            <a:ext cx="3543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Recargas: 163 vs 57 semana anterior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7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Abr 2017 vs Abr 2018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86266"/>
              </p:ext>
            </p:extLst>
          </p:nvPr>
        </p:nvGraphicFramePr>
        <p:xfrm>
          <a:off x="838200" y="1066800"/>
          <a:ext cx="7391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12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70626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Informe </a:t>
            </a:r>
            <a:r>
              <a:rPr lang="es-E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Bono </a:t>
            </a:r>
            <a:r>
              <a:rPr lang="es-E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Regalo abril 2018</a:t>
            </a:r>
            <a:endParaRPr lang="es-E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4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3000" y="4486372"/>
            <a:ext cx="3543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Recargas: 163 vs 57 semana anterior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7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Bono Regalo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1143000" y="990599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Ventas totales Abril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545867" y="1039474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Semanas </a:t>
            </a:r>
            <a:r>
              <a:rPr lang="es-MX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Avengers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67" y="1527510"/>
            <a:ext cx="22955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1524000"/>
            <a:ext cx="22955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226" y="3194927"/>
            <a:ext cx="2746375" cy="150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0 Rectángulo"/>
          <p:cNvSpPr/>
          <p:nvPr/>
        </p:nvSpPr>
        <p:spPr>
          <a:xfrm>
            <a:off x="1554513" y="2482689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 de participación     por teatro $50.000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0 Rectángulo"/>
          <p:cNvSpPr/>
          <p:nvPr/>
        </p:nvSpPr>
        <p:spPr>
          <a:xfrm>
            <a:off x="5491520" y="2478707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 de participación          por teatro $30.000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0 Rectángulo"/>
          <p:cNvSpPr/>
          <p:nvPr/>
        </p:nvSpPr>
        <p:spPr>
          <a:xfrm>
            <a:off x="3581400" y="4796104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 de participación          por teatro IMAX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81" y="3197624"/>
            <a:ext cx="2789877" cy="153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626" y="5339922"/>
            <a:ext cx="1516894" cy="83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10200" y="1039474"/>
            <a:ext cx="2581158" cy="1094126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4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7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Inventario bono regalo en teatros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60" y="1371600"/>
            <a:ext cx="3429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70626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Informe ventas online</a:t>
            </a:r>
            <a:endParaRPr lang="es-E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9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canal online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4" t="31838" r="40645" b="39678"/>
          <a:stretch/>
        </p:blipFill>
        <p:spPr bwMode="auto">
          <a:xfrm>
            <a:off x="4876800" y="1127266"/>
            <a:ext cx="296648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31892" r="61030" b="39650"/>
          <a:stretch/>
        </p:blipFill>
        <p:spPr bwMode="auto">
          <a:xfrm>
            <a:off x="990599" y="1127266"/>
            <a:ext cx="3037881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7" t="23564" r="21046" b="39572"/>
          <a:stretch/>
        </p:blipFill>
        <p:spPr bwMode="auto">
          <a:xfrm>
            <a:off x="1295400" y="3909127"/>
            <a:ext cx="6236009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1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canal online</a:t>
            </a:r>
            <a:endParaRPr 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9" t="31811" r="21284" b="39705"/>
          <a:stretch/>
        </p:blipFill>
        <p:spPr bwMode="auto">
          <a:xfrm>
            <a:off x="4800600" y="1905000"/>
            <a:ext cx="2976860" cy="249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35" y="1485339"/>
            <a:ext cx="24098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70626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Preventa </a:t>
            </a:r>
            <a:r>
              <a:rPr lang="es-ES" sz="20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Avengers</a:t>
            </a:r>
            <a:endParaRPr lang="es-E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xmlns="" id="{5BAF49A6-293A-A649-8A91-E674DAA2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40858"/>
            <a:ext cx="2462664" cy="3514427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xmlns="" id="{5401DAA0-A540-2E48-BFF8-F1209BF9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159" y="1038450"/>
            <a:ext cx="3810000" cy="2465851"/>
          </a:xfrm>
          <a:prstGeom prst="rect">
            <a:avLst/>
          </a:prstGeom>
        </p:spPr>
      </p:pic>
      <p:sp>
        <p:nvSpPr>
          <p:cNvPr id="8" name="CuadroTexto 2">
            <a:extLst>
              <a:ext uri="{FF2B5EF4-FFF2-40B4-BE49-F238E27FC236}">
                <a16:creationId xmlns:a16="http://schemas.microsoft.com/office/drawing/2014/main" xmlns="" id="{50D3C103-C8AF-2540-911D-73758EE7D345}"/>
              </a:ext>
            </a:extLst>
          </p:cNvPr>
          <p:cNvSpPr txBox="1"/>
          <p:nvPr/>
        </p:nvSpPr>
        <p:spPr>
          <a:xfrm>
            <a:off x="4343400" y="704156"/>
            <a:ext cx="293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FF0000"/>
                </a:solidFill>
              </a:rPr>
              <a:t>Participación por </a:t>
            </a:r>
            <a:r>
              <a:rPr lang="es-ES_tradnl" sz="1200" b="1" dirty="0" err="1">
                <a:solidFill>
                  <a:srgbClr val="FF0000"/>
                </a:solidFill>
              </a:rPr>
              <a:t>Admissions</a:t>
            </a:r>
            <a:r>
              <a:rPr lang="es-ES_tradnl" sz="1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xmlns="" id="{E628E1F8-EE3A-7F4F-9740-206347831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038" y="4014998"/>
            <a:ext cx="3688241" cy="2212025"/>
          </a:xfrm>
          <a:prstGeom prst="rect">
            <a:avLst/>
          </a:prstGeom>
        </p:spPr>
      </p:pic>
      <p:sp>
        <p:nvSpPr>
          <p:cNvPr id="10" name="CuadroTexto 14">
            <a:extLst>
              <a:ext uri="{FF2B5EF4-FFF2-40B4-BE49-F238E27FC236}">
                <a16:creationId xmlns:a16="http://schemas.microsoft.com/office/drawing/2014/main" xmlns="" id="{4B2B18EE-1771-4647-AAAF-24C60F7C30D6}"/>
              </a:ext>
            </a:extLst>
          </p:cNvPr>
          <p:cNvSpPr txBox="1"/>
          <p:nvPr/>
        </p:nvSpPr>
        <p:spPr>
          <a:xfrm>
            <a:off x="4522309" y="3603028"/>
            <a:ext cx="293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b="1" dirty="0">
                <a:solidFill>
                  <a:srgbClr val="FF0000"/>
                </a:solidFill>
              </a:rPr>
              <a:t>Participación por Box Office </a:t>
            </a:r>
          </a:p>
        </p:txBody>
      </p:sp>
    </p:spTree>
    <p:extLst>
      <p:ext uri="{BB962C8B-B14F-4D97-AF65-F5344CB8AC3E}">
        <p14:creationId xmlns:p14="http://schemas.microsoft.com/office/powerpoint/2010/main" val="22174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3000" y="4629613"/>
            <a:ext cx="3543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Recargas: 163 vs 57 semana anterior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gestión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8200" y="1143000"/>
            <a:ext cx="75308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QUÉ VEREMOS HOY?</a:t>
            </a:r>
          </a:p>
          <a:p>
            <a:endParaRPr lang="es-C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Tarjetas VIP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Informe Bono Regalo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Informe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vts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online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Cierre Preventa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Avengers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Informe de Gestión</a:t>
            </a:r>
          </a:p>
          <a:p>
            <a:pPr marL="285750" indent="-285750">
              <a:buFontTx/>
              <a:buChar char="-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6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8" t="10375" r="30635" b="8045"/>
          <a:stretch/>
        </p:blipFill>
        <p:spPr bwMode="auto">
          <a:xfrm>
            <a:off x="609600" y="4597919"/>
            <a:ext cx="2539759" cy="18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3000" y="4629613"/>
            <a:ext cx="3543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Recargas: 163 vs 57 semana anterior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84372" y="5334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85800" y="2209800"/>
            <a:ext cx="75308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GRACIAS!!</a:t>
            </a:r>
          </a:p>
          <a:p>
            <a:pPr marL="285750" indent="-285750">
              <a:buFontTx/>
              <a:buChar char="-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sultado de imagen para planes a futur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68568" y="2872187"/>
            <a:ext cx="7124700" cy="17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3000" y="4629613"/>
            <a:ext cx="3543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Recargas: 163 vs 57 semana anterior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gestión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8200" y="1143000"/>
            <a:ext cx="75308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AVANCES: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Tarjetas VIP: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levantamiento de proceso y análisis de los datos. </a:t>
            </a:r>
          </a:p>
          <a:p>
            <a:pPr marL="285750" indent="-285750">
              <a:buFontTx/>
              <a:buChar char="-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Bono Regalo: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levantamiento de proceso</a:t>
            </a:r>
          </a:p>
          <a:p>
            <a:pPr marL="285750" indent="-285750">
              <a:buFontTx/>
              <a:buChar char="-"/>
            </a:pPr>
            <a:r>
              <a:rPr lang="es-C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Salchipetas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Cambio de imagen y actualización de look and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Campaña: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presentación del concepto de la campaña e inicio de ajuste de piezas. </a:t>
            </a:r>
          </a:p>
          <a:p>
            <a:pPr marL="285750" indent="-285750">
              <a:buFontTx/>
              <a:buChar char="-"/>
            </a:pPr>
            <a:r>
              <a:rPr lang="es-C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Groupon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reunión para cerrar alianza y revisión de datos faltantes. </a:t>
            </a:r>
          </a:p>
          <a:p>
            <a:pPr marL="285750" indent="-285750">
              <a:buFontTx/>
              <a:buChar char="-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Vallas: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levantamiento fotográfico de los espacios y seguimiento para el cambio con los distribuidores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Servicio al cliente: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adelantos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y respuestas protocolo a inconvenientes. </a:t>
            </a:r>
          </a:p>
          <a:p>
            <a:pPr marL="285750" indent="-285750">
              <a:buFontTx/>
              <a:buChar char="-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área de diseño</a:t>
            </a:r>
            <a:endParaRPr lang="es-C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Canje Barrancabermeja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3000" y="4629613"/>
            <a:ext cx="3543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Recargas: 163 vs 57 semana anterior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gestión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8200" y="1143000"/>
            <a:ext cx="75308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QUÉ FALTO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Servicio al cliente: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iniciar proceso de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quejas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y funcionalidad del IVR: 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Speech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taquillero: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 realizaron ajustes pedidos falta ultima revisión e implementación.</a:t>
            </a:r>
          </a:p>
          <a:p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Q´hubo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levantamiento de datos para implementación de plan. </a:t>
            </a:r>
          </a:p>
          <a:p>
            <a:pPr marL="285750" indent="-285750">
              <a:buFontTx/>
              <a:buChar char="-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Campaña: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finalización artes e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impresiones y presentación en teatros.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Boletín de mercadeo interno y externo: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retomar y acordar fechas fijas de su publicación. </a:t>
            </a:r>
          </a:p>
          <a:p>
            <a:pPr marL="285750" indent="-285750">
              <a:buFontTx/>
              <a:buChar char="-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3000" y="4629613"/>
            <a:ext cx="3543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Recargas: 163 vs 57 semana anterior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gestión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8200" y="1041459"/>
            <a:ext cx="75308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DIFICULTADES: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Tráficos para organización.  </a:t>
            </a: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Retomar vallas perdidas en </a:t>
            </a:r>
            <a:r>
              <a:rPr lang="es-C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cc.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En escala de 1-10: 7</a:t>
            </a:r>
          </a:p>
          <a:p>
            <a:pPr marL="285750" indent="-285750">
              <a:buFontTx/>
              <a:buChar char="-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554" y="2819400"/>
            <a:ext cx="5402811" cy="16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B48746F7-4B25-8246-9FC9-65925E89FC38}"/>
              </a:ext>
            </a:extLst>
          </p:cNvPr>
          <p:cNvSpPr/>
          <p:nvPr/>
        </p:nvSpPr>
        <p:spPr>
          <a:xfrm>
            <a:off x="0" y="1600200"/>
            <a:ext cx="9144000" cy="2971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4">
            <a:extLst>
              <a:ext uri="{FF2B5EF4-FFF2-40B4-BE49-F238E27FC236}">
                <a16:creationId xmlns:a16="http://schemas.microsoft.com/office/drawing/2014/main" xmlns="" id="{05122726-229A-7742-889C-B921D0A5AC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25" y="1600200"/>
            <a:ext cx="3962575" cy="175218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70626" y="36576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Informe tarjetas VIP abril 2018</a:t>
            </a:r>
            <a:endParaRPr lang="es-ES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3000" y="4629613"/>
            <a:ext cx="3543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Recargas: 163 vs 57 semana anterior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5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Cantidad de tarjetas vendidas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4991100" y="1143000"/>
          <a:ext cx="2581275" cy="4636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Hoja de cálculo" r:id="rId3" imgW="1914618" imgH="3438564" progId="Excel.Sheet.12">
                  <p:embed/>
                </p:oleObj>
              </mc:Choice>
              <mc:Fallback>
                <p:oleObj name="Hoja de cálculo" r:id="rId3" imgW="1914618" imgH="3438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1100" y="1143000"/>
                        <a:ext cx="2581275" cy="46360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1447800" y="1143000"/>
          <a:ext cx="2175115" cy="464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Hoja de cálculo" r:id="rId5" imgW="1609761" imgH="3438564" progId="Excel.Sheet.12">
                  <p:embed/>
                </p:oleObj>
              </mc:Choice>
              <mc:Fallback>
                <p:oleObj name="Hoja de cálculo" r:id="rId5" imgW="1609761" imgH="3438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7800" y="1143000"/>
                        <a:ext cx="2175115" cy="4646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10 Rectángulo"/>
          <p:cNvSpPr/>
          <p:nvPr/>
        </p:nvSpPr>
        <p:spPr>
          <a:xfrm>
            <a:off x="5176837" y="745223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ABRIL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0 Rectángulo"/>
          <p:cNvSpPr/>
          <p:nvPr/>
        </p:nvSpPr>
        <p:spPr>
          <a:xfrm>
            <a:off x="1429034" y="773678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MARZO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0 Rectángulo"/>
          <p:cNvSpPr/>
          <p:nvPr/>
        </p:nvSpPr>
        <p:spPr>
          <a:xfrm>
            <a:off x="1407997" y="5934336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4.869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0 Rectángulo"/>
          <p:cNvSpPr/>
          <p:nvPr/>
        </p:nvSpPr>
        <p:spPr>
          <a:xfrm>
            <a:off x="5176837" y="5867400"/>
            <a:ext cx="2209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5.499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3000" y="4629613"/>
            <a:ext cx="3543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Recargas: 163 vs 57 semana anterior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17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participación ventas tarjetas VIP por teatro - MARZO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527538"/>
              </p:ext>
            </p:extLst>
          </p:nvPr>
        </p:nvGraphicFramePr>
        <p:xfrm>
          <a:off x="833082" y="1219200"/>
          <a:ext cx="7244118" cy="4670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42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143000" y="4629613"/>
            <a:ext cx="3543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Recargas: 163 vs 57 semana anterior 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81000" y="609600"/>
            <a:ext cx="8279921" cy="57597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.</a:t>
            </a:r>
            <a:endParaRPr lang="es-MX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/>
        </p:nvGraphicFramePr>
        <p:xfrm>
          <a:off x="672860" y="1279666"/>
          <a:ext cx="769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10 Rectángulo"/>
          <p:cNvSpPr/>
          <p:nvPr/>
        </p:nvSpPr>
        <p:spPr>
          <a:xfrm>
            <a:off x="838200" y="0"/>
            <a:ext cx="75308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participación ventas tarjetas VIP por teatro - ABRIL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6144</TotalTime>
  <Words>416</Words>
  <Application>Microsoft Office PowerPoint</Application>
  <PresentationFormat>Presentación en pantalla 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1_NewsPrint</vt:lpstr>
      <vt:lpstr>2_NewsPrint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Gutierrez</dc:creator>
  <cp:lastModifiedBy>Mercadeo</cp:lastModifiedBy>
  <cp:revision>260</cp:revision>
  <dcterms:created xsi:type="dcterms:W3CDTF">2016-03-01T14:38:32Z</dcterms:created>
  <dcterms:modified xsi:type="dcterms:W3CDTF">2018-05-09T15:03:38Z</dcterms:modified>
</cp:coreProperties>
</file>