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</p:sldMasterIdLst>
  <p:notesMasterIdLst>
    <p:notesMasterId r:id="rId10"/>
  </p:notesMasterIdLst>
  <p:sldIdLst>
    <p:sldId id="256" r:id="rId4"/>
    <p:sldId id="288" r:id="rId5"/>
    <p:sldId id="321" r:id="rId6"/>
    <p:sldId id="319" r:id="rId7"/>
    <p:sldId id="320" r:id="rId8"/>
    <p:sldId id="318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16/02/2018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5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7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5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8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23">
            <a:extLst>
              <a:ext uri="{FF2B5EF4-FFF2-40B4-BE49-F238E27FC236}">
                <a16:creationId xmlns:a16="http://schemas.microsoft.com/office/drawing/2014/main" xmlns="" id="{057B7D51-4AA2-EC47-8F6F-6591B262A21B}"/>
              </a:ext>
            </a:extLst>
          </p:cNvPr>
          <p:cNvSpPr/>
          <p:nvPr/>
        </p:nvSpPr>
        <p:spPr>
          <a:xfrm>
            <a:off x="762863" y="0"/>
            <a:ext cx="7543800" cy="432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18352EE9-5484-9444-B9E1-3B379C94A2D7}"/>
              </a:ext>
            </a:extLst>
          </p:cNvPr>
          <p:cNvSpPr/>
          <p:nvPr/>
        </p:nvSpPr>
        <p:spPr>
          <a:xfrm>
            <a:off x="0" y="5867401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AFF27C2-7AEA-A042-B082-2FA85279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400"/>
            <a:ext cx="2021682" cy="8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.co/url?sa=i&amp;rct=j&amp;q=&amp;esrc=s&amp;source=images&amp;cd=&amp;cad=rja&amp;uact=8&amp;ved=0ahUKEwj73cLQzKrZAhXItlkKHYlgDkIQjRwIBw&amp;url=https%3A%2F%2Fwww.howtoimpact.com%2Fblog%2Fhow-to-uncover-inspiration-insights-for-business-growth&amp;psig=AOvVaw2rUWtSA1LU7uZdlNrlq0eL&amp;ust=1518876109024997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PROYECTO: </a:t>
            </a:r>
            <a:r>
              <a:rPr lang="es-ES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economy</a:t>
            </a:r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plus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t="55235" r="55135" b="34556"/>
          <a:stretch/>
        </p:blipFill>
        <p:spPr bwMode="auto">
          <a:xfrm>
            <a:off x="3886200" y="4876799"/>
            <a:ext cx="1480868" cy="11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 redondeado"/>
          <p:cNvSpPr/>
          <p:nvPr/>
        </p:nvSpPr>
        <p:spPr>
          <a:xfrm>
            <a:off x="5105400" y="5183953"/>
            <a:ext cx="3886200" cy="5278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 redondeado"/>
          <p:cNvSpPr/>
          <p:nvPr/>
        </p:nvSpPr>
        <p:spPr>
          <a:xfrm>
            <a:off x="4853796" y="4202780"/>
            <a:ext cx="3604404" cy="51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 redondeado"/>
          <p:cNvSpPr/>
          <p:nvPr/>
        </p:nvSpPr>
        <p:spPr>
          <a:xfrm>
            <a:off x="4289127" y="2782669"/>
            <a:ext cx="2312598" cy="9552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 redondeado"/>
          <p:cNvSpPr/>
          <p:nvPr/>
        </p:nvSpPr>
        <p:spPr>
          <a:xfrm>
            <a:off x="6715305" y="2782669"/>
            <a:ext cx="2312598" cy="9541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 redondeado"/>
          <p:cNvSpPr/>
          <p:nvPr/>
        </p:nvSpPr>
        <p:spPr>
          <a:xfrm>
            <a:off x="1800764" y="2684966"/>
            <a:ext cx="2312598" cy="5278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 redondeado"/>
          <p:cNvSpPr/>
          <p:nvPr/>
        </p:nvSpPr>
        <p:spPr>
          <a:xfrm>
            <a:off x="310551" y="3341787"/>
            <a:ext cx="2312598" cy="5278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1800764" y="4186808"/>
            <a:ext cx="2312598" cy="750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 redondeado"/>
          <p:cNvSpPr/>
          <p:nvPr/>
        </p:nvSpPr>
        <p:spPr>
          <a:xfrm>
            <a:off x="228601" y="2055666"/>
            <a:ext cx="2312598" cy="5278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 redondeado"/>
          <p:cNvSpPr/>
          <p:nvPr/>
        </p:nvSpPr>
        <p:spPr>
          <a:xfrm>
            <a:off x="281796" y="5211633"/>
            <a:ext cx="4518804" cy="10002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 redondeado"/>
          <p:cNvSpPr/>
          <p:nvPr/>
        </p:nvSpPr>
        <p:spPr>
          <a:xfrm>
            <a:off x="4320396" y="1143000"/>
            <a:ext cx="4518804" cy="12040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1752600" y="1219199"/>
            <a:ext cx="2133600" cy="738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600200" y="1219199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Un poco de espacio adicional significa mucho más.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0500" y="2060263"/>
            <a:ext cx="235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 Plus de una sola vez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67200" y="115232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 una categoría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especial dentro de su clase económica o turista que se llama “</a:t>
            </a:r>
            <a:r>
              <a:rPr lang="es-MX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 Plus”, y que básicamente consiste en los asientos de delante de todo en la cabina turista, pero con un poco más de espacio para las piernas, y abordaje prioritario.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24000" y="441405"/>
            <a:ext cx="6172199" cy="412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endPara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52600" y="2698383"/>
            <a:ext cx="235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concepto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Plus es netamente un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72451" y="3367444"/>
            <a:ext cx="235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Precio justo y conveniente por lo que recibe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8600" y="5257800"/>
            <a:ext cx="4625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no tienes que decidir entre un asiento estándar o uno asignado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porque no quedan más.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Ahora, tienes la opción de pagar un costo adicional para que elijas la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 quieras</a:t>
            </a:r>
          </a:p>
        </p:txBody>
      </p:sp>
      <p:pic>
        <p:nvPicPr>
          <p:cNvPr id="1028" name="Picture 4" descr="Resultado de imagen para insight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600" y1="16500" x2="38600" y2="16500"/>
                        <a14:foregroundMark x1="49700" y1="23000" x2="49700" y2="23000"/>
                        <a14:foregroundMark x1="51900" y1="39000" x2="51900" y2="39000"/>
                        <a14:foregroundMark x1="24300" y1="39125" x2="24300" y2="39125"/>
                        <a14:foregroundMark x1="27400" y1="22625" x2="27400" y2="22625"/>
                        <a14:foregroundMark x1="38400" y1="49875" x2="38400" y2="49875"/>
                        <a14:foregroundMark x1="38600" y1="52000" x2="38600" y2="52000"/>
                        <a14:foregroundMark x1="36100" y1="51875" x2="36100" y2="51875"/>
                        <a14:foregroundMark x1="40900" y1="49500" x2="40900" y2="49500"/>
                        <a14:foregroundMark x1="36500" y1="49625" x2="36500" y2="49625"/>
                        <a14:foregroundMark x1="40200" y1="52250" x2="40200" y2="52250"/>
                        <a14:foregroundMark x1="39800" y1="54375" x2="39800" y2="54375"/>
                        <a14:foregroundMark x1="38000" y1="53875" x2="38000" y2="53875"/>
                        <a14:foregroundMark x1="38700" y1="60250" x2="38700" y2="60250"/>
                        <a14:foregroundMark x1="38600" y1="58625" x2="38600" y2="58625"/>
                        <a14:foregroundMark x1="38200" y1="66875" x2="38200" y2="66875"/>
                        <a14:foregroundMark x1="38700" y1="56125" x2="38300" y2="70375"/>
                        <a14:foregroundMark x1="38200" y1="71750" x2="38200" y2="71750"/>
                        <a14:foregroundMark x1="38900" y1="74750" x2="38900" y2="74750"/>
                        <a14:foregroundMark x1="39700" y1="76750" x2="39700" y2="76750"/>
                        <a14:foregroundMark x1="40500" y1="78125" x2="40500" y2="78125"/>
                        <a14:foregroundMark x1="41200" y1="79375" x2="41200" y2="79375"/>
                        <a14:foregroundMark x1="42500" y1="81000" x2="42500" y2="81000"/>
                        <a14:foregroundMark x1="43900" y1="81375" x2="43900" y2="81375"/>
                        <a14:foregroundMark x1="46200" y1="81625" x2="46200" y2="81625"/>
                        <a14:foregroundMark x1="47200" y1="81500" x2="47200" y2="81500"/>
                        <a14:foregroundMark x1="49000" y1="81375" x2="49000" y2="81375"/>
                        <a14:foregroundMark x1="49800" y1="80875" x2="49800" y2="80875"/>
                        <a14:foregroundMark x1="51100" y1="79625" x2="51100" y2="79625"/>
                        <a14:foregroundMark x1="52200" y1="79375" x2="52200" y2="79375"/>
                        <a14:foregroundMark x1="53600" y1="78000" x2="53600" y2="78000"/>
                        <a14:foregroundMark x1="54100" y1="76250" x2="54100" y2="76250"/>
                        <a14:foregroundMark x1="52700" y1="75375" x2="52700" y2="75375"/>
                        <a14:foregroundMark x1="52000" y1="73125" x2="52000" y2="73125"/>
                        <a14:foregroundMark x1="52400" y1="72125" x2="52400" y2="72125"/>
                        <a14:foregroundMark x1="54500" y1="72500" x2="54500" y2="72500"/>
                        <a14:foregroundMark x1="55600" y1="78375" x2="55600" y2="78375"/>
                        <a14:foregroundMark x1="57500" y1="79500" x2="57500" y2="79500"/>
                        <a14:foregroundMark x1="59800" y1="79625" x2="59800" y2="79625"/>
                        <a14:foregroundMark x1="61900" y1="80000" x2="61900" y2="80000"/>
                        <a14:foregroundMark x1="64400" y1="79625" x2="64400" y2="79625"/>
                        <a14:foregroundMark x1="65800" y1="79000" x2="65800" y2="79000"/>
                        <a14:foregroundMark x1="67400" y1="78375" x2="67400" y2="78375"/>
                        <a14:foregroundMark x1="68100" y1="77625" x2="68100" y2="77625"/>
                        <a14:foregroundMark x1="62800" y1="80250" x2="62800" y2="80250"/>
                        <a14:foregroundMark x1="69200" y1="77125" x2="69200" y2="77125"/>
                        <a14:foregroundMark x1="71500" y1="77000" x2="71500" y2="77000"/>
                        <a14:foregroundMark x1="73600" y1="76125" x2="73600" y2="76125"/>
                        <a14:foregroundMark x1="74800" y1="75875" x2="74800" y2="75875"/>
                        <a14:foregroundMark x1="76800" y1="75875" x2="76800" y2="75875"/>
                        <a14:foregroundMark x1="79000" y1="77125" x2="79000" y2="77125"/>
                        <a14:foregroundMark x1="78200" y1="76375" x2="78200" y2="76375"/>
                        <a14:foregroundMark x1="80200" y1="76875" x2="80200" y2="76875"/>
                        <a14:foregroundMark x1="81700" y1="78000" x2="81700" y2="78000"/>
                        <a14:foregroundMark x1="82900" y1="78500" x2="82900" y2="78500"/>
                        <a14:foregroundMark x1="85100" y1="80000" x2="85100" y2="80000"/>
                        <a14:foregroundMark x1="87000" y1="80750" x2="87000" y2="80750"/>
                        <a14:foregroundMark x1="88700" y1="81000" x2="88700" y2="81000"/>
                        <a14:foregroundMark x1="87200" y1="80125" x2="87200" y2="8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12477" r="10912" b="13437"/>
          <a:stretch/>
        </p:blipFill>
        <p:spPr bwMode="auto">
          <a:xfrm flipH="1">
            <a:off x="0" y="441405"/>
            <a:ext cx="1447800" cy="123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304582" y="2783802"/>
            <a:ext cx="2350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procinal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 tenemos zonas preferenciales pero si las mejores ubicaciones al mejor precio.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52600" y="4198594"/>
            <a:ext cx="2350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 decimos desde qué silla ves mejor tú película para que la tengas.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732308" y="4191405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cobremos más por una mejor ubicación, cobremos por un “beneficio”.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675408" y="2782669"/>
            <a:ext cx="2392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Elige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entre las mejores ubicaciones.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Queremos que tu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película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convierta en una experiencia inolvidable</a:t>
            </a:r>
            <a:r>
              <a:rPr lang="es-MX" sz="1400" dirty="0"/>
              <a:t>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105400" y="5211633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Mejor ubicación para vivir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Mejor Experiencia con tu pel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ícula favorita.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876800" y="547777"/>
            <a:ext cx="3962400" cy="4830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sp>
        <p:nvSpPr>
          <p:cNvPr id="11" name="10 Rectángulo redondeado"/>
          <p:cNvSpPr/>
          <p:nvPr/>
        </p:nvSpPr>
        <p:spPr>
          <a:xfrm>
            <a:off x="381000" y="576534"/>
            <a:ext cx="3962400" cy="4681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381000" y="945866"/>
            <a:ext cx="3962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mejor ubicación de la sala la tienes Tú y nosotros te contamos cuál es.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valor de la “mejor” silla es bajo.</a:t>
            </a:r>
          </a:p>
          <a:p>
            <a:pPr marL="285750" indent="-285750">
              <a:buFontTx/>
              <a:buChar char="-"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Obtendremos más dinero por las ubicaciones que más quieren los espectadores.</a:t>
            </a:r>
          </a:p>
          <a:p>
            <a:pPr marL="285750" indent="-285750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 “mejores” ubicaciones son las que más rápido se desgastan, por lo que al cobrarlas las tendremos en el mejor estado. </a:t>
            </a:r>
          </a:p>
          <a:p>
            <a:pPr marL="285750" indent="-285750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Cualquier persona puede acceder a este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no necesita tarjetas o afiliaciones. </a:t>
            </a:r>
          </a:p>
          <a:p>
            <a:pPr marL="285750" indent="-285750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Dos precios diferentes por sala, en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Procinal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cobramos justo de acuerdo a tu ubicación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objetivo).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800600" y="945866"/>
            <a:ext cx="396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Nuestros competidores manejan el modelo de “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zona Preferencial” donde hay un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confort de las sillas y su ubicación. No se c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obra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mas por las mismas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sillas qué se encuentran en otro teatro.  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valor de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da en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preferencial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no por mejor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sino por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comodidad.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Qué pasa si los clientes no escogen las “mejores ubicaciones” se ubican alrededor y des-utilizamos nuestros mejores asientos?</a:t>
            </a:r>
          </a:p>
          <a:p>
            <a:pPr marL="285750" indent="-285750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Cómo enfrentarnos a un mayor precio en los casos que las sillas están desgastadas y sucias? (realidad).</a:t>
            </a:r>
          </a:p>
          <a:p>
            <a:pPr marL="285750" indent="-285750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hacer campaña alrededor del tema, solo distinguirlo a manera de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Sillas 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2000" y="533400"/>
            <a:ext cx="7543800" cy="412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						 Contra</a:t>
            </a:r>
            <a:endPara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3200400" y="609600"/>
            <a:ext cx="2590800" cy="879453"/>
            <a:chOff x="4883805" y="1232098"/>
            <a:chExt cx="2590800" cy="972038"/>
          </a:xfrm>
        </p:grpSpPr>
        <p:sp>
          <p:nvSpPr>
            <p:cNvPr id="10" name="9 Rectángulo redondeado"/>
            <p:cNvSpPr/>
            <p:nvPr/>
          </p:nvSpPr>
          <p:spPr>
            <a:xfrm>
              <a:off x="4883805" y="1232098"/>
              <a:ext cx="2511921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884426" y="1279549"/>
              <a:ext cx="2590179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Proyecto </a:t>
              </a:r>
              <a:r>
                <a:rPr lang="es-MX" sz="16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Economy</a:t>
              </a:r>
              <a:r>
                <a:rPr lang="es-MX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Plus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18733" y="1762865"/>
            <a:ext cx="1905000" cy="879453"/>
            <a:chOff x="4883805" y="1232098"/>
            <a:chExt cx="2590800" cy="972038"/>
          </a:xfrm>
        </p:grpSpPr>
        <p:sp>
          <p:nvSpPr>
            <p:cNvPr id="15" name="14 Rectángulo redondeado"/>
            <p:cNvSpPr/>
            <p:nvPr/>
          </p:nvSpPr>
          <p:spPr>
            <a:xfrm>
              <a:off x="4883805" y="1232098"/>
              <a:ext cx="2511921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884426" y="1279549"/>
              <a:ext cx="2590179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¿Qué buscamos?</a:t>
              </a:r>
              <a:endParaRPr lang="es-MX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743638" y="3037980"/>
            <a:ext cx="2209362" cy="3115574"/>
            <a:chOff x="4883805" y="1232098"/>
            <a:chExt cx="2782752" cy="972038"/>
          </a:xfrm>
        </p:grpSpPr>
        <p:sp>
          <p:nvSpPr>
            <p:cNvPr id="18" name="17 Rectángulo redondeado"/>
            <p:cNvSpPr/>
            <p:nvPr/>
          </p:nvSpPr>
          <p:spPr>
            <a:xfrm>
              <a:off x="4883805" y="1232098"/>
              <a:ext cx="2782752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4884426" y="1279549"/>
              <a:ext cx="2782131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Levantamiento de las sillas y su estado.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Identificar con cada teatro la mejor ubicación.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Plantear concepto si lo gritamos al comunicar y qué queremos comunicar.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Identificar q detalles serán la diferencia visual de las sillas.</a:t>
              </a:r>
              <a:endParaRPr lang="es-MX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endParaRPr lang="es-MX" sz="12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906516" y="1762664"/>
            <a:ext cx="1828361" cy="879453"/>
            <a:chOff x="5115171" y="1243221"/>
            <a:chExt cx="2590179" cy="972038"/>
          </a:xfrm>
        </p:grpSpPr>
        <p:sp>
          <p:nvSpPr>
            <p:cNvPr id="12" name="11 Rectángulo redondeado"/>
            <p:cNvSpPr/>
            <p:nvPr/>
          </p:nvSpPr>
          <p:spPr>
            <a:xfrm>
              <a:off x="5193429" y="1243221"/>
              <a:ext cx="2511921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5115171" y="1290672"/>
              <a:ext cx="2590179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¿Qué necesitamos?</a:t>
              </a:r>
              <a:endParaRPr lang="es-MX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257800" y="1752600"/>
            <a:ext cx="1828800" cy="879453"/>
            <a:chOff x="4883805" y="1232098"/>
            <a:chExt cx="2590800" cy="972038"/>
          </a:xfrm>
        </p:grpSpPr>
        <p:sp>
          <p:nvSpPr>
            <p:cNvPr id="22" name="21 Rectángulo redondeado"/>
            <p:cNvSpPr/>
            <p:nvPr/>
          </p:nvSpPr>
          <p:spPr>
            <a:xfrm>
              <a:off x="4883805" y="1232098"/>
              <a:ext cx="2511921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884426" y="1279549"/>
              <a:ext cx="2590179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¿Cómo lo haremos?</a:t>
              </a:r>
              <a:endParaRPr lang="es-MX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42376" y="3029354"/>
            <a:ext cx="2072223" cy="3124200"/>
            <a:chOff x="4883805" y="1232098"/>
            <a:chExt cx="2529633" cy="972038"/>
          </a:xfrm>
        </p:grpSpPr>
        <p:sp>
          <p:nvSpPr>
            <p:cNvPr id="25" name="24 Rectángulo redondeado"/>
            <p:cNvSpPr/>
            <p:nvPr/>
          </p:nvSpPr>
          <p:spPr>
            <a:xfrm>
              <a:off x="4883805" y="1232098"/>
              <a:ext cx="2511921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4902137" y="1327000"/>
              <a:ext cx="2511301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Escoger para nuestros espectadores por un valor adicional la mejor ubicación.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 un </a:t>
              </a:r>
              <a:r>
                <a:rPr lang="es-MX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upgrade</a:t>
              </a: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estas ubicaciones en detalles visuales.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Poner valor a las ubicaciones más usadas y mal tratadas. </a:t>
              </a:r>
            </a:p>
            <a:p>
              <a:pPr marL="285750" lvl="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endParaRPr lang="es-MX" sz="1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5257800" y="3029354"/>
            <a:ext cx="1828800" cy="2209800"/>
            <a:chOff x="4883805" y="1232098"/>
            <a:chExt cx="2590800" cy="972038"/>
          </a:xfrm>
        </p:grpSpPr>
        <p:sp>
          <p:nvSpPr>
            <p:cNvPr id="28" name="27 Rectángulo redondeado"/>
            <p:cNvSpPr/>
            <p:nvPr/>
          </p:nvSpPr>
          <p:spPr>
            <a:xfrm>
              <a:off x="4883805" y="1232098"/>
              <a:ext cx="2511921" cy="972038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4884426" y="1279549"/>
              <a:ext cx="2590179" cy="877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Dddd</a:t>
              </a:r>
              <a:endParaRPr lang="es-MX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endParaRPr lang="es-MX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REVOLUCION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endParaRPr lang="es-MX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DETALLES </a:t>
              </a:r>
              <a:endParaRPr lang="es-MX" sz="16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5638800" y="541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FECHA LANZAMOIENTO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1921" r="4332" b="3426"/>
          <a:stretch/>
        </p:blipFill>
        <p:spPr bwMode="auto">
          <a:xfrm>
            <a:off x="838200" y="914400"/>
            <a:ext cx="7467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76600" y="1679275"/>
            <a:ext cx="22098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3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9600" y="2286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¡Gracias! 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501</Words>
  <Application>Microsoft Office PowerPoint</Application>
  <PresentationFormat>Presentación en pantalla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NewsPrint</vt:lpstr>
      <vt:lpstr>1_NewsPrint</vt:lpstr>
      <vt:lpstr>2_NewsPrint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194</cp:revision>
  <dcterms:created xsi:type="dcterms:W3CDTF">2016-03-01T14:38:32Z</dcterms:created>
  <dcterms:modified xsi:type="dcterms:W3CDTF">2018-02-16T21:32:29Z</dcterms:modified>
</cp:coreProperties>
</file>