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defaultTextStyle>
    <a:lvl1pPr>
      <a:defRPr sz="1400">
        <a:latin typeface="Arial"/>
        <a:ea typeface="Arial"/>
        <a:cs typeface="Arial"/>
        <a:sym typeface="Arial"/>
      </a:defRPr>
    </a:lvl1pPr>
    <a:lvl2pPr>
      <a:defRPr sz="1400">
        <a:latin typeface="Arial"/>
        <a:ea typeface="Arial"/>
        <a:cs typeface="Arial"/>
        <a:sym typeface="Arial"/>
      </a:defRPr>
    </a:lvl2pPr>
    <a:lvl3pPr>
      <a:defRPr sz="1400">
        <a:latin typeface="Arial"/>
        <a:ea typeface="Arial"/>
        <a:cs typeface="Arial"/>
        <a:sym typeface="Arial"/>
      </a:defRPr>
    </a:lvl3pPr>
    <a:lvl4pPr>
      <a:defRPr sz="1400">
        <a:latin typeface="Arial"/>
        <a:ea typeface="Arial"/>
        <a:cs typeface="Arial"/>
        <a:sym typeface="Arial"/>
      </a:defRPr>
    </a:lvl4pPr>
    <a:lvl5pPr>
      <a:defRPr sz="1400">
        <a:latin typeface="Arial"/>
        <a:ea typeface="Arial"/>
        <a:cs typeface="Arial"/>
        <a:sym typeface="Arial"/>
      </a:defRPr>
    </a:lvl5pPr>
    <a:lvl6pPr>
      <a:defRPr sz="1400">
        <a:latin typeface="Arial"/>
        <a:ea typeface="Arial"/>
        <a:cs typeface="Arial"/>
        <a:sym typeface="Arial"/>
      </a:defRPr>
    </a:lvl6pPr>
    <a:lvl7pPr>
      <a:defRPr sz="1400">
        <a:latin typeface="Arial"/>
        <a:ea typeface="Arial"/>
        <a:cs typeface="Arial"/>
        <a:sym typeface="Arial"/>
      </a:defRPr>
    </a:lvl7pPr>
    <a:lvl8pPr>
      <a:defRPr sz="1400">
        <a:latin typeface="Arial"/>
        <a:ea typeface="Arial"/>
        <a:cs typeface="Arial"/>
        <a:sym typeface="Arial"/>
      </a:defRPr>
    </a:lvl8pPr>
    <a:lvl9pPr>
      <a:defRPr sz="14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 styleId="{C7B018BB-80A7-4F77-B60F-C8B233D01FF8}"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 styleId="{EEE7283C-3CF3-47DC-8721-378D4A62B228}"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 styleId="{CF821DB8-F4EB-4A41-A1BA-3FCAFE7338EE}"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 styleId="{33BA23B1-9221-436E-865A-0063620EA4FD}"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 styleId="{2708684C-4D16-4618-839F-0558EEFCDFE6}" styleName="">
    <a:tblBg/>
    <a:wholeTb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Col>
    <a:la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lastRow>
    <a:firstRow>
      <a:tcTxStyle b="on" i="on">
        <a:font>
          <a:latin typeface="Arial"/>
          <a:ea typeface="Arial"/>
          <a:cs typeface="Arial"/>
        </a:font>
        <a:srgbClr val="000000"/>
      </a:tcTxStyle>
      <a:tcStyle>
        <a:tcBdr>
          <a:left>
            <a:ln w="9525" cap="flat">
              <a:solidFill>
                <a:srgbClr val="000000">
                  <a:alpha val="0"/>
                </a:srgbClr>
              </a:solidFill>
              <a:prstDash val="solid"/>
              <a:round/>
            </a:ln>
          </a:left>
          <a:right>
            <a:ln w="9525" cap="flat">
              <a:solidFill>
                <a:srgbClr val="000000">
                  <a:alpha val="0"/>
                </a:srgbClr>
              </a:solidFill>
              <a:prstDash val="solid"/>
              <a:round/>
            </a:ln>
          </a:right>
          <a:top>
            <a:ln w="9525" cap="flat">
              <a:solidFill>
                <a:srgbClr val="000000">
                  <a:alpha val="0"/>
                </a:srgbClr>
              </a:solidFill>
              <a:prstDash val="solid"/>
              <a:round/>
            </a:ln>
          </a:top>
          <a:bottom>
            <a:ln w="9525" cap="flat">
              <a:solidFill>
                <a:srgbClr val="000000">
                  <a:alpha val="0"/>
                </a:srgbClr>
              </a:solidFill>
              <a:prstDash val="solid"/>
              <a:round/>
            </a:ln>
          </a:bottom>
          <a:insideH>
            <a:ln w="9525" cap="flat">
              <a:solidFill>
                <a:srgbClr val="000000">
                  <a:alpha val="0"/>
                </a:srgbClr>
              </a:solidFill>
              <a:prstDash val="solid"/>
              <a:round/>
            </a:ln>
          </a:insideH>
          <a:insideV>
            <a:ln w="9525" cap="flat">
              <a:solidFill>
                <a:srgbClr val="000000">
                  <a:alpha val="0"/>
                </a:srgbClr>
              </a:solidFill>
              <a:prstDash val="solid"/>
              <a:round/>
            </a:ln>
          </a:insideV>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57" d="100"/>
          <a:sy n="157" d="100"/>
        </p:scale>
        <p:origin x="-294" y="-1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4" name="Shape 8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5" name="Shape 8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103758297"/>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38" name="Shape 138"/>
          <p:cNvSpPr>
            <a:spLocks noGrp="1"/>
          </p:cNvSpPr>
          <p:nvPr>
            <p:ph type="body" sz="quarter" idx="1"/>
          </p:nvPr>
        </p:nvSpPr>
        <p:spPr>
          <a:prstGeom prst="rect">
            <a:avLst/>
          </a:prstGeom>
        </p:spPr>
        <p:txBody>
          <a:bodyPr/>
          <a:lstStyle>
            <a:lvl1pPr>
              <a:lnSpc>
                <a:spcPct val="100000"/>
              </a:lnSpc>
              <a:defRPr sz="1200">
                <a:latin typeface="Arial"/>
                <a:ea typeface="Arial"/>
                <a:cs typeface="Arial"/>
                <a:sym typeface="Arial"/>
              </a:defRPr>
            </a:lvl1pPr>
          </a:lstStyle>
          <a:p>
            <a:pPr lvl="0">
              <a:defRPr sz="1800"/>
            </a:pPr>
            <a:r>
              <a:rPr sz="1200"/>
              <a:t>Prefered type of content?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51" name="Shape 151"/>
          <p:cNvSpPr>
            <a:spLocks noGrp="1"/>
          </p:cNvSpPr>
          <p:nvPr>
            <p:ph type="body" sz="quarter" idx="1"/>
          </p:nvPr>
        </p:nvSpPr>
        <p:spPr>
          <a:prstGeom prst="rect">
            <a:avLst/>
          </a:prstGeom>
        </p:spPr>
        <p:txBody>
          <a:bodyPr/>
          <a:lstStyle>
            <a:lvl1pPr>
              <a:lnSpc>
                <a:spcPct val="100000"/>
              </a:lnSpc>
              <a:defRPr sz="1200">
                <a:latin typeface="Arial"/>
                <a:ea typeface="Arial"/>
                <a:cs typeface="Arial"/>
                <a:sym typeface="Arial"/>
              </a:defRPr>
            </a:lvl1pPr>
          </a:lstStyle>
          <a:p>
            <a:pPr lvl="0">
              <a:defRPr sz="1800"/>
            </a:pPr>
            <a:r>
              <a:rPr sz="1200"/>
              <a:t>Prefered type of content?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bg>
      <p:bgPr>
        <a:solidFill>
          <a:srgbClr val="00AEEF"/>
        </a:solidFill>
        <a:effectLst/>
      </p:bgPr>
    </p:bg>
    <p:spTree>
      <p:nvGrpSpPr>
        <p:cNvPr id="1" name=""/>
        <p:cNvGrpSpPr/>
        <p:nvPr/>
      </p:nvGrpSpPr>
      <p:grpSpPr>
        <a:xfrm>
          <a:off x="0" y="0"/>
          <a:ext cx="0" cy="0"/>
          <a:chOff x="0" y="0"/>
          <a:chExt cx="0" cy="0"/>
        </a:xfrm>
      </p:grpSpPr>
      <p:sp>
        <p:nvSpPr>
          <p:cNvPr id="6" name="Shape 6"/>
          <p:cNvSpPr>
            <a:spLocks noGrp="1"/>
          </p:cNvSpPr>
          <p:nvPr>
            <p:ph type="title"/>
          </p:nvPr>
        </p:nvSpPr>
        <p:spPr>
          <a:xfrm>
            <a:off x="527358" y="1015990"/>
            <a:ext cx="7145701" cy="1468512"/>
          </a:xfrm>
          <a:prstGeom prst="rect">
            <a:avLst/>
          </a:prstGeom>
        </p:spPr>
        <p:txBody>
          <a:bodyPr anchor="t"/>
          <a:lstStyle>
            <a:lvl1pPr algn="l">
              <a:defRPr sz="1400"/>
            </a:lvl1pPr>
          </a:lstStyle>
          <a:p>
            <a:pPr lvl="0">
              <a:defRPr sz="1800"/>
            </a:pPr>
            <a:r>
              <a:rPr sz="1400"/>
              <a:t>Title Text</a:t>
            </a:r>
          </a:p>
        </p:txBody>
      </p:sp>
      <p:sp>
        <p:nvSpPr>
          <p:cNvPr id="7" name="Shape 7"/>
          <p:cNvSpPr>
            <a:spLocks noGrp="1"/>
          </p:cNvSpPr>
          <p:nvPr>
            <p:ph type="body" idx="1"/>
          </p:nvPr>
        </p:nvSpPr>
        <p:spPr>
          <a:xfrm>
            <a:off x="527355" y="2484502"/>
            <a:ext cx="5873402" cy="367213"/>
          </a:xfrm>
          <a:prstGeom prst="rect">
            <a:avLst/>
          </a:prstGeom>
        </p:spPr>
        <p:txBody>
          <a:bodyPr/>
          <a:lstStyle>
            <a:lvl1pPr algn="l">
              <a:spcBef>
                <a:spcPts val="400"/>
              </a:spcBef>
              <a:defRPr>
                <a:solidFill>
                  <a:srgbClr val="000000"/>
                </a:solidFill>
              </a:defRPr>
            </a:lvl1pPr>
            <a:lvl2pPr indent="457200" algn="l">
              <a:spcBef>
                <a:spcPts val="400"/>
              </a:spcBef>
              <a:defRPr>
                <a:solidFill>
                  <a:srgbClr val="000000"/>
                </a:solidFill>
              </a:defRPr>
            </a:lvl2pPr>
            <a:lvl3pPr indent="914400" algn="l">
              <a:spcBef>
                <a:spcPts val="400"/>
              </a:spcBef>
              <a:defRPr>
                <a:solidFill>
                  <a:srgbClr val="000000"/>
                </a:solidFill>
              </a:defRPr>
            </a:lvl3pPr>
            <a:lvl4pPr indent="1371600" algn="l">
              <a:spcBef>
                <a:spcPts val="400"/>
              </a:spcBef>
              <a:defRPr>
                <a:solidFill>
                  <a:srgbClr val="000000"/>
                </a:solidFill>
              </a:defRPr>
            </a:lvl4pPr>
            <a:lvl5pPr indent="1828800" algn="l">
              <a:spcBef>
                <a:spcPts val="400"/>
              </a:spcBef>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with Content">
    <p:spTree>
      <p:nvGrpSpPr>
        <p:cNvPr id="1" name=""/>
        <p:cNvGrpSpPr/>
        <p:nvPr/>
      </p:nvGrpSpPr>
      <p:grpSpPr>
        <a:xfrm>
          <a:off x="0" y="0"/>
          <a:ext cx="0" cy="0"/>
          <a:chOff x="0" y="0"/>
          <a:chExt cx="0" cy="0"/>
        </a:xfrm>
      </p:grpSpPr>
      <p:sp>
        <p:nvSpPr>
          <p:cNvPr id="35" name="Shape 35"/>
          <p:cNvSpPr>
            <a:spLocks noGrp="1"/>
          </p:cNvSpPr>
          <p:nvPr>
            <p:ph type="body" idx="1"/>
          </p:nvPr>
        </p:nvSpPr>
        <p:spPr>
          <a:xfrm>
            <a:off x="4813905" y="1423915"/>
            <a:ext cx="4004701" cy="3719586"/>
          </a:xfrm>
          <a:prstGeom prst="rect">
            <a:avLst/>
          </a:prstGeom>
        </p:spPr>
        <p:txBody>
          <a:bodyPr anchor="t"/>
          <a:lstStyle>
            <a:lvl1pPr algn="l">
              <a:lnSpc>
                <a:spcPct val="120000"/>
              </a:lnSpc>
              <a:spcBef>
                <a:spcPts val="1200"/>
              </a:spcBef>
              <a:defRPr>
                <a:solidFill>
                  <a:srgbClr val="000000"/>
                </a:solidFill>
              </a:defRPr>
            </a:lvl1pPr>
            <a:lvl2pPr algn="l">
              <a:lnSpc>
                <a:spcPct val="120000"/>
              </a:lnSpc>
              <a:spcBef>
                <a:spcPts val="1200"/>
              </a:spcBef>
              <a:defRPr>
                <a:solidFill>
                  <a:srgbClr val="000000"/>
                </a:solidFill>
              </a:defRPr>
            </a:lvl2pPr>
            <a:lvl3pPr algn="l">
              <a:lnSpc>
                <a:spcPct val="120000"/>
              </a:lnSpc>
              <a:spcBef>
                <a:spcPts val="1200"/>
              </a:spcBef>
              <a:defRPr>
                <a:solidFill>
                  <a:srgbClr val="000000"/>
                </a:solidFill>
              </a:defRPr>
            </a:lvl3pPr>
            <a:lvl4pPr algn="l">
              <a:lnSpc>
                <a:spcPct val="120000"/>
              </a:lnSpc>
              <a:spcBef>
                <a:spcPts val="1200"/>
              </a:spcBef>
              <a:defRPr>
                <a:solidFill>
                  <a:srgbClr val="000000"/>
                </a:solidFill>
              </a:defRPr>
            </a:lvl4pPr>
            <a:lvl5pPr algn="l">
              <a:lnSpc>
                <a:spcPct val="120000"/>
              </a:lnSpc>
              <a:spcBef>
                <a:spcPts val="1200"/>
              </a:spcBef>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36"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Content with Photo">
    <p:spTree>
      <p:nvGrpSpPr>
        <p:cNvPr id="1" name=""/>
        <p:cNvGrpSpPr/>
        <p:nvPr/>
      </p:nvGrpSpPr>
      <p:grpSpPr>
        <a:xfrm>
          <a:off x="0" y="0"/>
          <a:ext cx="0" cy="0"/>
          <a:chOff x="0" y="0"/>
          <a:chExt cx="0" cy="0"/>
        </a:xfrm>
      </p:grpSpPr>
      <p:sp>
        <p:nvSpPr>
          <p:cNvPr id="38" name="Shape 38"/>
          <p:cNvSpPr>
            <a:spLocks noGrp="1"/>
          </p:cNvSpPr>
          <p:nvPr>
            <p:ph type="body" idx="1"/>
          </p:nvPr>
        </p:nvSpPr>
        <p:spPr>
          <a:xfrm>
            <a:off x="376236" y="1423915"/>
            <a:ext cx="3947700" cy="3719586"/>
          </a:xfrm>
          <a:prstGeom prst="rect">
            <a:avLst/>
          </a:prstGeom>
        </p:spPr>
        <p:txBody>
          <a:bodyPr anchor="t"/>
          <a:lstStyle>
            <a:lvl1pPr algn="l">
              <a:lnSpc>
                <a:spcPct val="120000"/>
              </a:lnSpc>
              <a:spcBef>
                <a:spcPts val="1200"/>
              </a:spcBef>
              <a:defRPr>
                <a:solidFill>
                  <a:srgbClr val="000000"/>
                </a:solidFill>
              </a:defRPr>
            </a:lvl1pPr>
            <a:lvl2pPr algn="l">
              <a:lnSpc>
                <a:spcPct val="120000"/>
              </a:lnSpc>
              <a:spcBef>
                <a:spcPts val="1200"/>
              </a:spcBef>
              <a:defRPr>
                <a:solidFill>
                  <a:srgbClr val="000000"/>
                </a:solidFill>
              </a:defRPr>
            </a:lvl2pPr>
            <a:lvl3pPr algn="l">
              <a:lnSpc>
                <a:spcPct val="120000"/>
              </a:lnSpc>
              <a:spcBef>
                <a:spcPts val="1200"/>
              </a:spcBef>
              <a:defRPr>
                <a:solidFill>
                  <a:srgbClr val="000000"/>
                </a:solidFill>
              </a:defRPr>
            </a:lvl3pPr>
            <a:lvl4pPr algn="l">
              <a:lnSpc>
                <a:spcPct val="120000"/>
              </a:lnSpc>
              <a:spcBef>
                <a:spcPts val="1200"/>
              </a:spcBef>
              <a:defRPr>
                <a:solidFill>
                  <a:srgbClr val="000000"/>
                </a:solidFill>
              </a:defRPr>
            </a:lvl4pPr>
            <a:lvl5pPr algn="l">
              <a:lnSpc>
                <a:spcPct val="120000"/>
              </a:lnSpc>
              <a:spcBef>
                <a:spcPts val="1200"/>
              </a:spcBef>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39"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wo Columns">
    <p:spTree>
      <p:nvGrpSpPr>
        <p:cNvPr id="1" name=""/>
        <p:cNvGrpSpPr/>
        <p:nvPr/>
      </p:nvGrpSpPr>
      <p:grpSpPr>
        <a:xfrm>
          <a:off x="0" y="0"/>
          <a:ext cx="0" cy="0"/>
          <a:chOff x="0" y="0"/>
          <a:chExt cx="0" cy="0"/>
        </a:xfrm>
      </p:grpSpPr>
      <p:sp>
        <p:nvSpPr>
          <p:cNvPr id="41" name="Shape 41"/>
          <p:cNvSpPr>
            <a:spLocks noGrp="1"/>
          </p:cNvSpPr>
          <p:nvPr>
            <p:ph type="body" idx="1"/>
          </p:nvPr>
        </p:nvSpPr>
        <p:spPr>
          <a:xfrm>
            <a:off x="376236" y="1423915"/>
            <a:ext cx="4024502" cy="3719586"/>
          </a:xfrm>
          <a:prstGeom prst="rect">
            <a:avLst/>
          </a:prstGeom>
        </p:spPr>
        <p:txBody>
          <a:bodyPr anchor="t"/>
          <a:lstStyle>
            <a:lvl1pPr algn="l">
              <a:lnSpc>
                <a:spcPct val="120000"/>
              </a:lnSpc>
              <a:defRPr>
                <a:solidFill>
                  <a:srgbClr val="000000"/>
                </a:solidFill>
              </a:defRPr>
            </a:lvl1pPr>
            <a:lvl2pPr algn="l">
              <a:lnSpc>
                <a:spcPct val="120000"/>
              </a:lnSpc>
              <a:defRPr>
                <a:solidFill>
                  <a:srgbClr val="000000"/>
                </a:solidFill>
              </a:defRPr>
            </a:lvl2pPr>
            <a:lvl3pPr algn="l">
              <a:lnSpc>
                <a:spcPct val="120000"/>
              </a:lnSpc>
              <a:defRPr>
                <a:solidFill>
                  <a:srgbClr val="000000"/>
                </a:solidFill>
              </a:defRPr>
            </a:lvl3pPr>
            <a:lvl4pPr algn="l">
              <a:lnSpc>
                <a:spcPct val="120000"/>
              </a:lnSpc>
              <a:defRPr>
                <a:solidFill>
                  <a:srgbClr val="000000"/>
                </a:solidFill>
              </a:defRPr>
            </a:lvl4pPr>
            <a:lvl5pPr algn="l">
              <a:lnSpc>
                <a:spcPct val="120000"/>
              </a:lnSpc>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42"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One Column">
    <p:spTree>
      <p:nvGrpSpPr>
        <p:cNvPr id="1" name=""/>
        <p:cNvGrpSpPr/>
        <p:nvPr/>
      </p:nvGrpSpPr>
      <p:grpSpPr>
        <a:xfrm>
          <a:off x="0" y="0"/>
          <a:ext cx="0" cy="0"/>
          <a:chOff x="0" y="0"/>
          <a:chExt cx="0" cy="0"/>
        </a:xfrm>
      </p:grpSpPr>
      <p:sp>
        <p:nvSpPr>
          <p:cNvPr id="44" name="Shape 44"/>
          <p:cNvSpPr>
            <a:spLocks noGrp="1"/>
          </p:cNvSpPr>
          <p:nvPr>
            <p:ph type="body" idx="1"/>
          </p:nvPr>
        </p:nvSpPr>
        <p:spPr>
          <a:xfrm>
            <a:off x="376236" y="1423915"/>
            <a:ext cx="8442302" cy="3719586"/>
          </a:xfrm>
          <a:prstGeom prst="rect">
            <a:avLst/>
          </a:prstGeom>
        </p:spPr>
        <p:txBody>
          <a:bodyPr anchor="t"/>
          <a:lstStyle>
            <a:lvl1pPr algn="l">
              <a:lnSpc>
                <a:spcPct val="120000"/>
              </a:lnSpc>
              <a:spcBef>
                <a:spcPts val="1200"/>
              </a:spcBef>
              <a:defRPr>
                <a:solidFill>
                  <a:srgbClr val="000000"/>
                </a:solidFill>
              </a:defRPr>
            </a:lvl1pPr>
            <a:lvl2pPr algn="l">
              <a:lnSpc>
                <a:spcPct val="120000"/>
              </a:lnSpc>
              <a:spcBef>
                <a:spcPts val="1200"/>
              </a:spcBef>
              <a:defRPr>
                <a:solidFill>
                  <a:srgbClr val="000000"/>
                </a:solidFill>
              </a:defRPr>
            </a:lvl2pPr>
            <a:lvl3pPr algn="l">
              <a:lnSpc>
                <a:spcPct val="120000"/>
              </a:lnSpc>
              <a:spcBef>
                <a:spcPts val="1200"/>
              </a:spcBef>
              <a:defRPr>
                <a:solidFill>
                  <a:srgbClr val="000000"/>
                </a:solidFill>
              </a:defRPr>
            </a:lvl3pPr>
            <a:lvl4pPr algn="l">
              <a:lnSpc>
                <a:spcPct val="120000"/>
              </a:lnSpc>
              <a:spcBef>
                <a:spcPts val="1200"/>
              </a:spcBef>
              <a:defRPr>
                <a:solidFill>
                  <a:srgbClr val="000000"/>
                </a:solidFill>
              </a:defRPr>
            </a:lvl4pPr>
            <a:lvl5pPr algn="l">
              <a:lnSpc>
                <a:spcPct val="120000"/>
              </a:lnSpc>
              <a:spcBef>
                <a:spcPts val="1200"/>
              </a:spcBef>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45"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Resources">
    <p:spTree>
      <p:nvGrpSpPr>
        <p:cNvPr id="1" name=""/>
        <p:cNvGrpSpPr/>
        <p:nvPr/>
      </p:nvGrpSpPr>
      <p:grpSpPr>
        <a:xfrm>
          <a:off x="0" y="0"/>
          <a:ext cx="0" cy="0"/>
          <a:chOff x="0" y="0"/>
          <a:chExt cx="0" cy="0"/>
        </a:xfrm>
      </p:grpSpPr>
      <p:sp>
        <p:nvSpPr>
          <p:cNvPr id="47" name="Shape 47"/>
          <p:cNvSpPr>
            <a:spLocks noGrp="1"/>
          </p:cNvSpPr>
          <p:nvPr>
            <p:ph type="body" idx="1"/>
          </p:nvPr>
        </p:nvSpPr>
        <p:spPr>
          <a:xfrm>
            <a:off x="522287" y="876328"/>
            <a:ext cx="4964101" cy="358201"/>
          </a:xfrm>
          <a:prstGeom prst="rect">
            <a:avLst/>
          </a:prstGeom>
        </p:spPr>
        <p:txBody>
          <a:bodyPr anchor="t"/>
          <a:lstStyle>
            <a:lvl1pPr algn="l">
              <a:spcBef>
                <a:spcPts val="300"/>
              </a:spcBef>
              <a:defRPr>
                <a:solidFill>
                  <a:srgbClr val="000000"/>
                </a:solidFill>
              </a:defRPr>
            </a:lvl1pPr>
            <a:lvl2pPr indent="457200" algn="l">
              <a:spcBef>
                <a:spcPts val="300"/>
              </a:spcBef>
              <a:defRPr>
                <a:solidFill>
                  <a:srgbClr val="000000"/>
                </a:solidFill>
              </a:defRPr>
            </a:lvl2pPr>
            <a:lvl3pPr indent="914400" algn="l">
              <a:spcBef>
                <a:spcPts val="300"/>
              </a:spcBef>
              <a:defRPr>
                <a:solidFill>
                  <a:srgbClr val="000000"/>
                </a:solidFill>
              </a:defRPr>
            </a:lvl3pPr>
            <a:lvl4pPr indent="1371600" algn="l">
              <a:spcBef>
                <a:spcPts val="300"/>
              </a:spcBef>
              <a:defRPr>
                <a:solidFill>
                  <a:srgbClr val="000000"/>
                </a:solidFill>
              </a:defRPr>
            </a:lvl4pPr>
            <a:lvl5pPr indent="1828800" algn="l">
              <a:spcBef>
                <a:spcPts val="300"/>
              </a:spcBef>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48" name="image2.png"/>
          <p:cNvPicPr/>
          <p:nvPr/>
        </p:nvPicPr>
        <p:blipFill>
          <a:blip r:embed="rId2">
            <a:extLst/>
          </a:blip>
          <a:stretch>
            <a:fillRect/>
          </a:stretch>
        </p:blipFill>
        <p:spPr>
          <a:xfrm>
            <a:off x="5937551" y="2627263"/>
            <a:ext cx="401701" cy="401701"/>
          </a:xfrm>
          <a:prstGeom prst="rect">
            <a:avLst/>
          </a:prstGeom>
          <a:ln w="12700">
            <a:miter lim="400000"/>
          </a:ln>
        </p:spPr>
      </p:pic>
      <p:pic>
        <p:nvPicPr>
          <p:cNvPr id="49" name="image3.png"/>
          <p:cNvPicPr/>
          <p:nvPr/>
        </p:nvPicPr>
        <p:blipFill>
          <a:blip r:embed="rId3">
            <a:extLst/>
          </a:blip>
          <a:stretch>
            <a:fillRect/>
          </a:stretch>
        </p:blipFill>
        <p:spPr>
          <a:xfrm>
            <a:off x="5937551" y="956208"/>
            <a:ext cx="401701" cy="401701"/>
          </a:xfrm>
          <a:prstGeom prst="rect">
            <a:avLst/>
          </a:prstGeom>
          <a:ln w="12700">
            <a:miter lim="400000"/>
          </a:ln>
        </p:spPr>
      </p:pic>
      <p:pic>
        <p:nvPicPr>
          <p:cNvPr id="50" name="image4.png"/>
          <p:cNvPicPr/>
          <p:nvPr/>
        </p:nvPicPr>
        <p:blipFill>
          <a:blip r:embed="rId4">
            <a:extLst/>
          </a:blip>
          <a:stretch>
            <a:fillRect/>
          </a:stretch>
        </p:blipFill>
        <p:spPr>
          <a:xfrm>
            <a:off x="5937551" y="2070245"/>
            <a:ext cx="401701" cy="401701"/>
          </a:xfrm>
          <a:prstGeom prst="rect">
            <a:avLst/>
          </a:prstGeom>
          <a:ln w="12700">
            <a:miter lim="400000"/>
          </a:ln>
        </p:spPr>
      </p:pic>
      <p:pic>
        <p:nvPicPr>
          <p:cNvPr id="51" name="image5.png"/>
          <p:cNvPicPr/>
          <p:nvPr/>
        </p:nvPicPr>
        <p:blipFill>
          <a:blip r:embed="rId5">
            <a:extLst/>
          </a:blip>
          <a:stretch>
            <a:fillRect/>
          </a:stretch>
        </p:blipFill>
        <p:spPr>
          <a:xfrm>
            <a:off x="5937551" y="1513227"/>
            <a:ext cx="401701" cy="401701"/>
          </a:xfrm>
          <a:prstGeom prst="rect">
            <a:avLst/>
          </a:prstGeom>
          <a:ln w="12700">
            <a:miter lim="400000"/>
          </a:ln>
        </p:spPr>
      </p:pic>
      <p:pic>
        <p:nvPicPr>
          <p:cNvPr id="52" name="image1.png"/>
          <p:cNvPicPr/>
          <p:nvPr/>
        </p:nvPicPr>
        <p:blipFill>
          <a:blip r:embed="rId6">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pic>
        <p:nvPicPr>
          <p:cNvPr id="54"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Impact Slide">
    <p:spTree>
      <p:nvGrpSpPr>
        <p:cNvPr id="1" name=""/>
        <p:cNvGrpSpPr/>
        <p:nvPr/>
      </p:nvGrpSpPr>
      <p:grpSpPr>
        <a:xfrm>
          <a:off x="0" y="0"/>
          <a:ext cx="0" cy="0"/>
          <a:chOff x="0" y="0"/>
          <a:chExt cx="0" cy="0"/>
        </a:xfrm>
      </p:grpSpPr>
      <p:sp>
        <p:nvSpPr>
          <p:cNvPr id="56" name="Shape 56"/>
          <p:cNvSpPr>
            <a:spLocks noGrp="1"/>
          </p:cNvSpPr>
          <p:nvPr>
            <p:ph type="body" idx="1"/>
          </p:nvPr>
        </p:nvSpPr>
        <p:spPr>
          <a:xfrm>
            <a:off x="1598082" y="2264567"/>
            <a:ext cx="5884202" cy="2332277"/>
          </a:xfrm>
          <a:prstGeom prst="rect">
            <a:avLst/>
          </a:prstGeom>
          <a:solidFill/>
        </p:spPr>
        <p:txBody>
          <a:bodyPr anchor="t"/>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57"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58"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59"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60" name="image1.png"/>
          <p:cNvPicPr/>
          <p:nvPr/>
        </p:nvPicPr>
        <p:blipFill>
          <a:blip r:embed="rId3">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Quote w/ Quoter">
    <p:bg>
      <p:bgPr>
        <a:solidFill>
          <a:srgbClr val="00AEEF"/>
        </a:solidFill>
        <a:effectLst/>
      </p:bgPr>
    </p:bg>
    <p:spTree>
      <p:nvGrpSpPr>
        <p:cNvPr id="1" name=""/>
        <p:cNvGrpSpPr/>
        <p:nvPr/>
      </p:nvGrpSpPr>
      <p:grpSpPr>
        <a:xfrm>
          <a:off x="0" y="0"/>
          <a:ext cx="0" cy="0"/>
          <a:chOff x="0" y="0"/>
          <a:chExt cx="0" cy="0"/>
        </a:xfrm>
      </p:grpSpPr>
      <p:sp>
        <p:nvSpPr>
          <p:cNvPr id="62" name="Shape 62"/>
          <p:cNvSpPr>
            <a:spLocks noGrp="1"/>
          </p:cNvSpPr>
          <p:nvPr>
            <p:ph type="body" idx="1"/>
          </p:nvPr>
        </p:nvSpPr>
        <p:spPr>
          <a:xfrm>
            <a:off x="376236" y="3569498"/>
            <a:ext cx="6635700" cy="1574002"/>
          </a:xfrm>
          <a:prstGeom prst="rect">
            <a:avLst/>
          </a:prstGeom>
        </p:spPr>
        <p:txBody>
          <a:bodyPr/>
          <a:lstStyle>
            <a:lvl1pPr algn="l">
              <a:defRPr>
                <a:solidFill>
                  <a:srgbClr val="000000"/>
                </a:solidFill>
              </a:defRPr>
            </a:lvl1pPr>
            <a:lvl2pPr algn="l">
              <a:defRPr>
                <a:solidFill>
                  <a:srgbClr val="000000"/>
                </a:solidFill>
              </a:defRPr>
            </a:lvl2pPr>
            <a:lvl3pPr algn="l">
              <a:defRPr>
                <a:solidFill>
                  <a:srgbClr val="000000"/>
                </a:solidFill>
              </a:defRPr>
            </a:lvl3pPr>
            <a:lvl4pPr algn="l">
              <a:defRPr>
                <a:solidFill>
                  <a:srgbClr val="000000"/>
                </a:solidFill>
              </a:defRPr>
            </a:lvl4pPr>
            <a:lvl5pPr algn="l">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63"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64"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65" name="image6.png"/>
          <p:cNvPicPr/>
          <p:nvPr/>
        </p:nvPicPr>
        <p:blipFill>
          <a:blip r:embed="rId2">
            <a:extLst/>
          </a:blip>
          <a:stretch>
            <a:fillRect/>
          </a:stretch>
        </p:blipFill>
        <p:spPr>
          <a:xfrm>
            <a:off x="8138584" y="3820585"/>
            <a:ext cx="793201" cy="944101"/>
          </a:xfrm>
          <a:prstGeom prst="rect">
            <a:avLst/>
          </a:prstGeom>
          <a:ln w="12700">
            <a:miter lim="400000"/>
          </a:ln>
        </p:spPr>
      </p:pic>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Pull Quote">
    <p:bg>
      <p:bgPr>
        <a:solidFill>
          <a:srgbClr val="00AEEF"/>
        </a:solidFill>
        <a:effectLst/>
      </p:bgPr>
    </p:bg>
    <p:spTree>
      <p:nvGrpSpPr>
        <p:cNvPr id="1" name=""/>
        <p:cNvGrpSpPr/>
        <p:nvPr/>
      </p:nvGrpSpPr>
      <p:grpSpPr>
        <a:xfrm>
          <a:off x="0" y="0"/>
          <a:ext cx="0" cy="0"/>
          <a:chOff x="0" y="0"/>
          <a:chExt cx="0" cy="0"/>
        </a:xfrm>
      </p:grpSpPr>
      <p:sp>
        <p:nvSpPr>
          <p:cNvPr id="67" name="Shape 67"/>
          <p:cNvSpPr/>
          <p:nvPr/>
        </p:nvSpPr>
        <p:spPr>
          <a:xfrm>
            <a:off x="0" y="-52916"/>
            <a:ext cx="4572000" cy="5249099"/>
          </a:xfrm>
          <a:prstGeom prst="rect">
            <a:avLst/>
          </a:prstGeom>
          <a:solidFill>
            <a:srgbClr val="00A3E0"/>
          </a:solidFill>
          <a:ln w="12700">
            <a:miter lim="400000"/>
          </a:ln>
        </p:spPr>
        <p:txBody>
          <a:bodyPr lIns="0" tIns="0" rIns="0" bIns="0" anchor="ctr"/>
          <a:lstStyle/>
          <a:p>
            <a:pPr lvl="0" algn="ctr">
              <a:defRPr sz="1800">
                <a:solidFill>
                  <a:srgbClr val="FFFFFF"/>
                </a:solidFill>
                <a:latin typeface="Open Sans"/>
                <a:ea typeface="Open Sans"/>
                <a:cs typeface="Open Sans"/>
                <a:sym typeface="Open Sans"/>
              </a:defRPr>
            </a:pPr>
            <a:endParaRPr/>
          </a:p>
        </p:txBody>
      </p:sp>
      <p:pic>
        <p:nvPicPr>
          <p:cNvPr id="68" name="image6.png"/>
          <p:cNvPicPr/>
          <p:nvPr/>
        </p:nvPicPr>
        <p:blipFill>
          <a:blip r:embed="rId2">
            <a:extLst/>
          </a:blip>
          <a:stretch>
            <a:fillRect/>
          </a:stretch>
        </p:blipFill>
        <p:spPr>
          <a:xfrm>
            <a:off x="8138584" y="3820585"/>
            <a:ext cx="793201" cy="944101"/>
          </a:xfrm>
          <a:prstGeom prst="rect">
            <a:avLst/>
          </a:prstGeom>
          <a:ln w="12700">
            <a:miter lim="400000"/>
          </a:ln>
        </p:spPr>
      </p:pic>
      <p:sp>
        <p:nvSpPr>
          <p:cNvPr id="69" name="Shape 69"/>
          <p:cNvSpPr/>
          <p:nvPr/>
        </p:nvSpPr>
        <p:spPr>
          <a:xfrm>
            <a:off x="0" y="-52916"/>
            <a:ext cx="4572000" cy="5249099"/>
          </a:xfrm>
          <a:prstGeom prst="rect">
            <a:avLst/>
          </a:prstGeom>
          <a:solidFill>
            <a:srgbClr val="00A3E0"/>
          </a:solidFill>
          <a:ln w="12700">
            <a:miter lim="400000"/>
          </a:ln>
        </p:spPr>
        <p:txBody>
          <a:bodyPr lIns="0" tIns="0" rIns="0" bIns="0" anchor="ctr"/>
          <a:lstStyle/>
          <a:p>
            <a:pPr lvl="0" algn="ctr">
              <a:defRPr sz="1800">
                <a:solidFill>
                  <a:srgbClr val="FFFFFF"/>
                </a:solidFill>
                <a:latin typeface="Open Sans"/>
                <a:ea typeface="Open Sans"/>
                <a:cs typeface="Open Sans"/>
                <a:sym typeface="Open Sans"/>
              </a:defRPr>
            </a:pPr>
            <a:endParaRPr/>
          </a:p>
        </p:txBody>
      </p:sp>
      <p:pic>
        <p:nvPicPr>
          <p:cNvPr id="70" name="image6.png"/>
          <p:cNvPicPr/>
          <p:nvPr/>
        </p:nvPicPr>
        <p:blipFill>
          <a:blip r:embed="rId2">
            <a:extLst/>
          </a:blip>
          <a:stretch>
            <a:fillRect/>
          </a:stretch>
        </p:blipFill>
        <p:spPr>
          <a:xfrm>
            <a:off x="8138584" y="3820585"/>
            <a:ext cx="793201" cy="944101"/>
          </a:xfrm>
          <a:prstGeom prst="rect">
            <a:avLst/>
          </a:prstGeom>
          <a:ln w="12700">
            <a:miter lim="400000"/>
          </a:ln>
        </p:spPr>
      </p:pic>
      <p:pic>
        <p:nvPicPr>
          <p:cNvPr id="71" name="image6.png"/>
          <p:cNvPicPr/>
          <p:nvPr/>
        </p:nvPicPr>
        <p:blipFill>
          <a:blip r:embed="rId2">
            <a:extLst/>
          </a:blip>
          <a:stretch>
            <a:fillRect/>
          </a:stretch>
        </p:blipFill>
        <p:spPr>
          <a:xfrm>
            <a:off x="8138584" y="3820585"/>
            <a:ext cx="793201" cy="944101"/>
          </a:xfrm>
          <a:prstGeom prst="rect">
            <a:avLst/>
          </a:prstGeom>
          <a:ln w="12700">
            <a:miter lim="400000"/>
          </a:ln>
        </p:spPr>
      </p:pic>
      <p:sp>
        <p:nvSpPr>
          <p:cNvPr id="72" name="Shape 72"/>
          <p:cNvSpPr>
            <a:spLocks noGrp="1"/>
          </p:cNvSpPr>
          <p:nvPr>
            <p:ph type="body" idx="1"/>
          </p:nvPr>
        </p:nvSpPr>
        <p:spPr>
          <a:xfrm>
            <a:off x="376236" y="433389"/>
            <a:ext cx="8418602" cy="4227599"/>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74" name="Shape 74"/>
          <p:cNvSpPr>
            <a:spLocks noGrp="1"/>
          </p:cNvSpPr>
          <p:nvPr>
            <p:ph type="title"/>
          </p:nvPr>
        </p:nvSpPr>
        <p:spPr>
          <a:prstGeom prst="rect">
            <a:avLst/>
          </a:prstGeom>
        </p:spPr>
        <p:txBody>
          <a:bodyPr/>
          <a:lstStyle/>
          <a:p>
            <a:pPr lvl="0">
              <a:defRPr sz="1800"/>
            </a:pPr>
            <a:r>
              <a:rPr sz="4800"/>
              <a:t>Title Text</a:t>
            </a:r>
          </a:p>
        </p:txBody>
      </p:sp>
      <p:sp>
        <p:nvSpPr>
          <p:cNvPr id="75" name="Shape 75"/>
          <p:cNvSpPr>
            <a:spLocks noGrp="1"/>
          </p:cNvSpPr>
          <p:nvPr>
            <p:ph type="body" idx="1"/>
          </p:nvPr>
        </p:nvSpPr>
        <p:spPr>
          <a:prstGeom prst="rect">
            <a:avLst/>
          </a:prstGeom>
        </p:spPr>
        <p:txBody>
          <a:bodyPr/>
          <a:lstStyle/>
          <a:p>
            <a:pPr lvl="0">
              <a:defRPr sz="1800">
                <a:solidFill>
                  <a:srgbClr val="000000"/>
                </a:solidFill>
              </a:defRPr>
            </a:pPr>
            <a:r>
              <a:rPr sz="1400">
                <a:solidFill>
                  <a:srgbClr val="5A5A5A"/>
                </a:solidFill>
              </a:rPr>
              <a:t>Body Level One</a:t>
            </a:r>
          </a:p>
          <a:p>
            <a:pPr lvl="1">
              <a:defRPr sz="1800">
                <a:solidFill>
                  <a:srgbClr val="000000"/>
                </a:solidFill>
              </a:defRPr>
            </a:pPr>
            <a:r>
              <a:rPr sz="1400">
                <a:solidFill>
                  <a:srgbClr val="5A5A5A"/>
                </a:solidFill>
              </a:rPr>
              <a:t>Body Level Two</a:t>
            </a:r>
          </a:p>
          <a:p>
            <a:pPr lvl="2">
              <a:defRPr sz="1800">
                <a:solidFill>
                  <a:srgbClr val="000000"/>
                </a:solidFill>
              </a:defRPr>
            </a:pPr>
            <a:r>
              <a:rPr sz="1400">
                <a:solidFill>
                  <a:srgbClr val="5A5A5A"/>
                </a:solidFill>
              </a:rPr>
              <a:t>Body Level Three</a:t>
            </a:r>
          </a:p>
          <a:p>
            <a:pPr lvl="3">
              <a:defRPr sz="1800">
                <a:solidFill>
                  <a:srgbClr val="000000"/>
                </a:solidFill>
              </a:defRPr>
            </a:pPr>
            <a:r>
              <a:rPr sz="1400">
                <a:solidFill>
                  <a:srgbClr val="5A5A5A"/>
                </a:solidFill>
              </a:rPr>
              <a:t>Body Level Four</a:t>
            </a:r>
          </a:p>
          <a:p>
            <a:pPr lvl="4">
              <a:defRPr sz="1800">
                <a:solidFill>
                  <a:srgbClr val="000000"/>
                </a:solidFill>
              </a:defRPr>
            </a:pPr>
            <a:r>
              <a:rPr sz="1400">
                <a:solidFill>
                  <a:srgbClr val="5A5A5A"/>
                </a:solidFill>
              </a:rPr>
              <a:t>Body Level Five</a:t>
            </a:r>
          </a:p>
        </p:txBody>
      </p:sp>
      <p:sp>
        <p:nvSpPr>
          <p:cNvPr id="76" name="Shape 76"/>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9" name="Shape 9"/>
          <p:cNvSpPr>
            <a:spLocks noGrp="1"/>
          </p:cNvSpPr>
          <p:nvPr>
            <p:ph type="body" idx="1"/>
          </p:nvPr>
        </p:nvSpPr>
        <p:spPr>
          <a:xfrm>
            <a:off x="481391" y="1460207"/>
            <a:ext cx="8337299" cy="3683293"/>
          </a:xfrm>
          <a:prstGeom prst="rect">
            <a:avLst/>
          </a:prstGeom>
        </p:spPr>
        <p:txBody>
          <a:bodyPr anchor="t"/>
          <a:lstStyle>
            <a:lvl1pPr marL="342900" indent="-127000" algn="l">
              <a:lnSpc>
                <a:spcPct val="110000"/>
              </a:lnSpc>
              <a:buSzPct val="100000"/>
              <a:buFont typeface="Arial"/>
              <a:buChar char="•"/>
              <a:defRPr>
                <a:solidFill>
                  <a:srgbClr val="000000"/>
                </a:solidFill>
              </a:defRPr>
            </a:lvl1pPr>
            <a:lvl2pPr marL="800100" indent="-127000" algn="l">
              <a:lnSpc>
                <a:spcPct val="110000"/>
              </a:lnSpc>
              <a:buSzPct val="100000"/>
              <a:buFont typeface="Arial"/>
              <a:buChar char="•"/>
              <a:defRPr>
                <a:solidFill>
                  <a:srgbClr val="000000"/>
                </a:solidFill>
              </a:defRPr>
            </a:lvl2pPr>
            <a:lvl3pPr marL="1257300" indent="-127000" algn="l">
              <a:lnSpc>
                <a:spcPct val="110000"/>
              </a:lnSpc>
              <a:buSzPct val="100000"/>
              <a:buFont typeface="Arial"/>
              <a:buChar char="•"/>
              <a:defRPr>
                <a:solidFill>
                  <a:srgbClr val="000000"/>
                </a:solidFill>
              </a:defRPr>
            </a:lvl3pPr>
            <a:lvl4pPr marL="1714500" indent="-127000" algn="l">
              <a:lnSpc>
                <a:spcPct val="110000"/>
              </a:lnSpc>
              <a:buSzPct val="100000"/>
              <a:buFont typeface="Arial"/>
              <a:buChar char="•"/>
              <a:defRPr>
                <a:solidFill>
                  <a:srgbClr val="000000"/>
                </a:solidFill>
              </a:defRPr>
            </a:lvl4pPr>
            <a:lvl5pPr marL="2171700" indent="-127000" algn="l">
              <a:lnSpc>
                <a:spcPct val="110000"/>
              </a:lnSpc>
              <a:buSzPct val="100000"/>
              <a:buFont typeface="Arial"/>
              <a:buChar char="•"/>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10" name="image1.png"/>
          <p:cNvPicPr/>
          <p:nvPr/>
        </p:nvPicPr>
        <p:blipFill>
          <a:blip r:embed="rId2">
            <a:extLst/>
          </a:blip>
          <a:stretch>
            <a:fillRect/>
          </a:stretch>
        </p:blipFill>
        <p:spPr>
          <a:xfrm>
            <a:off x="8544034" y="4484761"/>
            <a:ext cx="149401" cy="220500"/>
          </a:xfrm>
          <a:prstGeom prst="rect">
            <a:avLst/>
          </a:prstGeom>
          <a:ln w="12700">
            <a:miter lim="400000"/>
          </a:ln>
        </p:spPr>
      </p:pic>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Green Quote">
    <p:spTree>
      <p:nvGrpSpPr>
        <p:cNvPr id="1" name=""/>
        <p:cNvGrpSpPr/>
        <p:nvPr/>
      </p:nvGrpSpPr>
      <p:grpSpPr>
        <a:xfrm>
          <a:off x="0" y="0"/>
          <a:ext cx="0" cy="0"/>
          <a:chOff x="0" y="0"/>
          <a:chExt cx="0" cy="0"/>
        </a:xfrm>
      </p:grpSpPr>
      <p:sp>
        <p:nvSpPr>
          <p:cNvPr id="78" name="Shape 78"/>
          <p:cNvSpPr>
            <a:spLocks noGrp="1"/>
          </p:cNvSpPr>
          <p:nvPr>
            <p:ph type="body" idx="1"/>
          </p:nvPr>
        </p:nvSpPr>
        <p:spPr>
          <a:xfrm>
            <a:off x="376236" y="327783"/>
            <a:ext cx="8442326" cy="4467976"/>
          </a:xfrm>
          <a:prstGeom prst="rect">
            <a:avLst/>
          </a:prstGeom>
          <a:solidFill>
            <a:srgbClr val="F7901D"/>
          </a:solidFill>
        </p:spPr>
        <p:txBody>
          <a:bodyPr anchor="t"/>
          <a:lstStyle>
            <a:lvl1pPr algn="l">
              <a:spcBef>
                <a:spcPts val="700"/>
              </a:spcBef>
              <a:defRPr>
                <a:solidFill>
                  <a:srgbClr val="000000"/>
                </a:solidFill>
              </a:defRPr>
            </a:lvl1pPr>
            <a:lvl2pPr indent="457200" algn="l">
              <a:spcBef>
                <a:spcPts val="700"/>
              </a:spcBef>
              <a:defRPr>
                <a:solidFill>
                  <a:srgbClr val="000000"/>
                </a:solidFill>
              </a:defRPr>
            </a:lvl2pPr>
            <a:lvl3pPr indent="914400" algn="l">
              <a:spcBef>
                <a:spcPts val="700"/>
              </a:spcBef>
              <a:defRPr>
                <a:solidFill>
                  <a:srgbClr val="000000"/>
                </a:solidFill>
              </a:defRPr>
            </a:lvl3pPr>
            <a:lvl4pPr indent="1371600" algn="l">
              <a:spcBef>
                <a:spcPts val="700"/>
              </a:spcBef>
              <a:defRPr>
                <a:solidFill>
                  <a:srgbClr val="000000"/>
                </a:solidFill>
              </a:defRPr>
            </a:lvl4pPr>
            <a:lvl5pPr indent="1828800" algn="l">
              <a:spcBef>
                <a:spcPts val="700"/>
              </a:spcBef>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79" name="image7.png"/>
          <p:cNvPicPr/>
          <p:nvPr/>
        </p:nvPicPr>
        <p:blipFill>
          <a:blip r:embed="rId2">
            <a:extLst/>
          </a:blip>
          <a:stretch>
            <a:fillRect/>
          </a:stretch>
        </p:blipFill>
        <p:spPr>
          <a:xfrm>
            <a:off x="8499209" y="4475236"/>
            <a:ext cx="243551" cy="243551"/>
          </a:xfrm>
          <a:prstGeom prst="rect">
            <a:avLst/>
          </a:prstGeom>
          <a:ln w="12700">
            <a:miter lim="400000"/>
          </a:ln>
        </p:spPr>
      </p:pic>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Agenda / Timeline">
    <p:spTree>
      <p:nvGrpSpPr>
        <p:cNvPr id="1" name=""/>
        <p:cNvGrpSpPr/>
        <p:nvPr/>
      </p:nvGrpSpPr>
      <p:grpSpPr>
        <a:xfrm>
          <a:off x="0" y="0"/>
          <a:ext cx="0" cy="0"/>
          <a:chOff x="0" y="0"/>
          <a:chExt cx="0" cy="0"/>
        </a:xfrm>
      </p:grpSpPr>
      <p:pic>
        <p:nvPicPr>
          <p:cNvPr id="81" name="image8.png"/>
          <p:cNvPicPr/>
          <p:nvPr/>
        </p:nvPicPr>
        <p:blipFill>
          <a:blip r:embed="rId2">
            <a:extLst/>
          </a:blip>
          <a:stretch>
            <a:fillRect/>
          </a:stretch>
        </p:blipFill>
        <p:spPr>
          <a:xfrm>
            <a:off x="-7590" y="1038941"/>
            <a:ext cx="8858401" cy="331801"/>
          </a:xfrm>
          <a:prstGeom prst="rect">
            <a:avLst/>
          </a:prstGeom>
          <a:ln w="12700">
            <a:miter lim="400000"/>
          </a:ln>
        </p:spPr>
      </p:pic>
      <p:sp>
        <p:nvSpPr>
          <p:cNvPr id="82" name="Shape 82"/>
          <p:cNvSpPr>
            <a:spLocks noGrp="1"/>
          </p:cNvSpPr>
          <p:nvPr>
            <p:ph type="body" idx="1"/>
          </p:nvPr>
        </p:nvSpPr>
        <p:spPr>
          <a:xfrm>
            <a:off x="336550" y="1073000"/>
            <a:ext cx="2541600" cy="1583476"/>
          </a:xfrm>
          <a:prstGeom prst="rect">
            <a:avLst/>
          </a:prstGeom>
        </p:spPr>
        <p:txBody>
          <a:bodyPr anchor="t"/>
          <a:lstStyle>
            <a:lvl1pPr algn="l">
              <a:defRPr>
                <a:solidFill>
                  <a:srgbClr val="000000"/>
                </a:solidFill>
              </a:defRPr>
            </a:lvl1pPr>
            <a:lvl2pPr algn="l">
              <a:defRPr>
                <a:solidFill>
                  <a:srgbClr val="000000"/>
                </a:solidFill>
              </a:defRPr>
            </a:lvl2pPr>
            <a:lvl3pPr algn="l">
              <a:defRPr>
                <a:solidFill>
                  <a:srgbClr val="000000"/>
                </a:solidFill>
              </a:defRPr>
            </a:lvl3pPr>
            <a:lvl4pPr algn="l">
              <a:defRPr>
                <a:solidFill>
                  <a:srgbClr val="000000"/>
                </a:solidFill>
              </a:defRPr>
            </a:lvl4pPr>
            <a:lvl5pPr algn="l">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
        <p:nvSpPr>
          <p:cNvPr id="83" name="Shape 83"/>
          <p:cNvSpPr>
            <a:spLocks noGrp="1"/>
          </p:cNvSpPr>
          <p:nvPr>
            <p:ph type="title"/>
          </p:nvPr>
        </p:nvSpPr>
        <p:spPr>
          <a:xfrm>
            <a:off x="336550" y="357376"/>
            <a:ext cx="8513699" cy="715625"/>
          </a:xfrm>
          <a:prstGeom prst="rect">
            <a:avLst/>
          </a:prstGeom>
        </p:spPr>
        <p:txBody>
          <a:bodyPr anchor="t"/>
          <a:lstStyle>
            <a:lvl1pPr algn="l">
              <a:defRPr sz="1400"/>
            </a:lvl1pPr>
          </a:lstStyle>
          <a:p>
            <a:pPr lvl="0">
              <a:defRPr sz="1800"/>
            </a:pPr>
            <a:r>
              <a:rPr sz="1400"/>
              <a:t>Title Text</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12" name="Shape 12"/>
          <p:cNvSpPr>
            <a:spLocks noGrp="1"/>
          </p:cNvSpPr>
          <p:nvPr>
            <p:ph type="body" idx="1"/>
          </p:nvPr>
        </p:nvSpPr>
        <p:spPr>
          <a:xfrm>
            <a:off x="376236" y="327785"/>
            <a:ext cx="8442302" cy="742500"/>
          </a:xfrm>
          <a:prstGeom prst="rect">
            <a:avLst/>
          </a:prstGeom>
        </p:spPr>
        <p:txBody>
          <a:bodyPr anchor="t"/>
          <a:lstStyle>
            <a:lvl1pPr algn="l">
              <a:spcBef>
                <a:spcPts val="800"/>
              </a:spcBef>
              <a:defRPr>
                <a:solidFill>
                  <a:srgbClr val="000000"/>
                </a:solidFill>
              </a:defRPr>
            </a:lvl1pPr>
            <a:lvl2pPr indent="457200" algn="l">
              <a:spcBef>
                <a:spcPts val="800"/>
              </a:spcBef>
              <a:defRPr>
                <a:solidFill>
                  <a:srgbClr val="000000"/>
                </a:solidFill>
              </a:defRPr>
            </a:lvl2pPr>
            <a:lvl3pPr indent="914400" algn="l">
              <a:spcBef>
                <a:spcPts val="800"/>
              </a:spcBef>
              <a:defRPr>
                <a:solidFill>
                  <a:srgbClr val="000000"/>
                </a:solidFill>
              </a:defRPr>
            </a:lvl3pPr>
            <a:lvl4pPr indent="1371600" algn="l">
              <a:spcBef>
                <a:spcPts val="800"/>
              </a:spcBef>
              <a:defRPr>
                <a:solidFill>
                  <a:srgbClr val="000000"/>
                </a:solidFill>
              </a:defRPr>
            </a:lvl4pPr>
            <a:lvl5pPr indent="1828800" algn="l">
              <a:spcBef>
                <a:spcPts val="800"/>
              </a:spcBef>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hank You">
    <p:bg>
      <p:bgPr>
        <a:solidFill>
          <a:srgbClr val="00AEEF"/>
        </a:solidFill>
        <a:effectLst/>
      </p:bgPr>
    </p:bg>
    <p:spTree>
      <p:nvGrpSpPr>
        <p:cNvPr id="1" name=""/>
        <p:cNvGrpSpPr/>
        <p:nvPr/>
      </p:nvGrpSpPr>
      <p:grpSpPr>
        <a:xfrm>
          <a:off x="0" y="0"/>
          <a:ext cx="0" cy="0"/>
          <a:chOff x="0" y="0"/>
          <a:chExt cx="0" cy="0"/>
        </a:xfrm>
      </p:grpSpPr>
      <p:sp>
        <p:nvSpPr>
          <p:cNvPr id="14" name="Shape 14"/>
          <p:cNvSpPr>
            <a:spLocks noGrp="1"/>
          </p:cNvSpPr>
          <p:nvPr>
            <p:ph type="title"/>
          </p:nvPr>
        </p:nvSpPr>
        <p:spPr>
          <a:xfrm>
            <a:off x="527358" y="1756833"/>
            <a:ext cx="7145701" cy="1466478"/>
          </a:xfrm>
          <a:prstGeom prst="rect">
            <a:avLst/>
          </a:prstGeom>
        </p:spPr>
        <p:txBody>
          <a:bodyPr anchor="t"/>
          <a:lstStyle>
            <a:lvl1pPr algn="l">
              <a:defRPr sz="1400"/>
            </a:lvl1pPr>
          </a:lstStyle>
          <a:p>
            <a:pPr lvl="0">
              <a:defRPr sz="1800"/>
            </a:pPr>
            <a:r>
              <a:rPr sz="1400"/>
              <a:t>Title Text</a:t>
            </a:r>
          </a:p>
        </p:txBody>
      </p:sp>
      <p:sp>
        <p:nvSpPr>
          <p:cNvPr id="15" name="Shape 15"/>
          <p:cNvSpPr>
            <a:spLocks noGrp="1"/>
          </p:cNvSpPr>
          <p:nvPr>
            <p:ph type="body" idx="1"/>
          </p:nvPr>
        </p:nvSpPr>
        <p:spPr>
          <a:xfrm>
            <a:off x="538599" y="3223310"/>
            <a:ext cx="6436801" cy="1660876"/>
          </a:xfrm>
          <a:prstGeom prst="rect">
            <a:avLst/>
          </a:prstGeom>
        </p:spPr>
        <p:txBody>
          <a:bodyPr anchor="t"/>
          <a:lstStyle>
            <a:lvl1pPr algn="l">
              <a:defRPr>
                <a:solidFill>
                  <a:srgbClr val="000000"/>
                </a:solidFill>
              </a:defRPr>
            </a:lvl1pPr>
            <a:lvl2pPr algn="l">
              <a:defRPr>
                <a:solidFill>
                  <a:srgbClr val="000000"/>
                </a:solidFill>
              </a:defRPr>
            </a:lvl2pPr>
            <a:lvl3pPr algn="l">
              <a:defRPr>
                <a:solidFill>
                  <a:srgbClr val="000000"/>
                </a:solidFill>
              </a:defRPr>
            </a:lvl3pPr>
            <a:lvl4pPr algn="l">
              <a:defRPr>
                <a:solidFill>
                  <a:srgbClr val="000000"/>
                </a:solidFill>
              </a:defRPr>
            </a:lvl4pPr>
            <a:lvl5pPr algn="l">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with Photo">
    <p:spTree>
      <p:nvGrpSpPr>
        <p:cNvPr id="1" name=""/>
        <p:cNvGrpSpPr/>
        <p:nvPr/>
      </p:nvGrpSpPr>
      <p:grpSpPr>
        <a:xfrm>
          <a:off x="0" y="0"/>
          <a:ext cx="0" cy="0"/>
          <a:chOff x="0" y="0"/>
          <a:chExt cx="0" cy="0"/>
        </a:xfrm>
      </p:grpSpPr>
      <p:sp>
        <p:nvSpPr>
          <p:cNvPr id="17" name="Shape 17"/>
          <p:cNvSpPr>
            <a:spLocks noGrp="1"/>
          </p:cNvSpPr>
          <p:nvPr>
            <p:ph type="title"/>
          </p:nvPr>
        </p:nvSpPr>
        <p:spPr>
          <a:xfrm>
            <a:off x="710644" y="2009082"/>
            <a:ext cx="7772401" cy="1169700"/>
          </a:xfrm>
          <a:prstGeom prst="rect">
            <a:avLst/>
          </a:prstGeom>
          <a:solidFill>
            <a:srgbClr val="FFFFFF">
              <a:alpha val="72549"/>
            </a:srgbClr>
          </a:solidFill>
        </p:spPr>
        <p:txBody>
          <a:bodyPr anchor="t"/>
          <a:lstStyle>
            <a:lvl1pPr algn="l">
              <a:defRPr sz="1400"/>
            </a:lvl1pPr>
          </a:lstStyle>
          <a:p>
            <a:pPr lvl="0">
              <a:defRPr sz="1800"/>
            </a:pPr>
            <a:r>
              <a:rPr sz="1400"/>
              <a:t>Title Text</a:t>
            </a:r>
          </a:p>
        </p:txBody>
      </p:sp>
      <p:pic>
        <p:nvPicPr>
          <p:cNvPr id="18"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ullets Two Column">
    <p:spTree>
      <p:nvGrpSpPr>
        <p:cNvPr id="1" name=""/>
        <p:cNvGrpSpPr/>
        <p:nvPr/>
      </p:nvGrpSpPr>
      <p:grpSpPr>
        <a:xfrm>
          <a:off x="0" y="0"/>
          <a:ext cx="0" cy="0"/>
          <a:chOff x="0" y="0"/>
          <a:chExt cx="0" cy="0"/>
        </a:xfrm>
      </p:grpSpPr>
      <p:sp>
        <p:nvSpPr>
          <p:cNvPr id="20" name="Shape 20"/>
          <p:cNvSpPr>
            <a:spLocks noGrp="1"/>
          </p:cNvSpPr>
          <p:nvPr>
            <p:ph type="body" idx="1"/>
          </p:nvPr>
        </p:nvSpPr>
        <p:spPr>
          <a:xfrm>
            <a:off x="4557486" y="1460206"/>
            <a:ext cx="4261201" cy="3683294"/>
          </a:xfrm>
          <a:prstGeom prst="rect">
            <a:avLst/>
          </a:prstGeom>
        </p:spPr>
        <p:txBody>
          <a:bodyPr anchor="t"/>
          <a:lstStyle>
            <a:lvl1pPr algn="l">
              <a:lnSpc>
                <a:spcPct val="110000"/>
              </a:lnSpc>
              <a:defRPr>
                <a:solidFill>
                  <a:srgbClr val="000000"/>
                </a:solidFill>
              </a:defRPr>
            </a:lvl1pPr>
            <a:lvl2pPr algn="l">
              <a:lnSpc>
                <a:spcPct val="110000"/>
              </a:lnSpc>
              <a:defRPr>
                <a:solidFill>
                  <a:srgbClr val="000000"/>
                </a:solidFill>
              </a:defRPr>
            </a:lvl2pPr>
            <a:lvl3pPr algn="l">
              <a:lnSpc>
                <a:spcPct val="110000"/>
              </a:lnSpc>
              <a:defRPr>
                <a:solidFill>
                  <a:srgbClr val="000000"/>
                </a:solidFill>
              </a:defRPr>
            </a:lvl3pPr>
            <a:lvl4pPr algn="l">
              <a:lnSpc>
                <a:spcPct val="110000"/>
              </a:lnSpc>
              <a:defRPr>
                <a:solidFill>
                  <a:srgbClr val="000000"/>
                </a:solidFill>
              </a:defRPr>
            </a:lvl4pPr>
            <a:lvl5pPr algn="l">
              <a:lnSpc>
                <a:spcPct val="110000"/>
              </a:lnSpc>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21"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ubtitles">
    <p:spTree>
      <p:nvGrpSpPr>
        <p:cNvPr id="1" name=""/>
        <p:cNvGrpSpPr/>
        <p:nvPr/>
      </p:nvGrpSpPr>
      <p:grpSpPr>
        <a:xfrm>
          <a:off x="0" y="0"/>
          <a:ext cx="0" cy="0"/>
          <a:chOff x="0" y="0"/>
          <a:chExt cx="0" cy="0"/>
        </a:xfrm>
      </p:grpSpPr>
      <p:sp>
        <p:nvSpPr>
          <p:cNvPr id="23" name="Shape 23"/>
          <p:cNvSpPr>
            <a:spLocks noGrp="1"/>
          </p:cNvSpPr>
          <p:nvPr>
            <p:ph type="title"/>
          </p:nvPr>
        </p:nvSpPr>
        <p:spPr>
          <a:xfrm>
            <a:off x="679752" y="2009082"/>
            <a:ext cx="7772401" cy="1102501"/>
          </a:xfrm>
          <a:prstGeom prst="rect">
            <a:avLst/>
          </a:prstGeom>
        </p:spPr>
        <p:txBody>
          <a:bodyPr anchor="t"/>
          <a:lstStyle>
            <a:lvl1pPr algn="l">
              <a:defRPr sz="1400"/>
            </a:lvl1pPr>
          </a:lstStyle>
          <a:p>
            <a:pPr lvl="0">
              <a:defRPr sz="1800"/>
            </a:pPr>
            <a:r>
              <a:rPr sz="1400"/>
              <a:t>Title Text</a:t>
            </a:r>
          </a:p>
        </p:txBody>
      </p:sp>
      <p:sp>
        <p:nvSpPr>
          <p:cNvPr id="24" name="Shape 24"/>
          <p:cNvSpPr/>
          <p:nvPr/>
        </p:nvSpPr>
        <p:spPr>
          <a:xfrm>
            <a:off x="7305513" y="4222750"/>
            <a:ext cx="1838401" cy="920700"/>
          </a:xfrm>
          <a:prstGeom prst="rect">
            <a:avLst/>
          </a:prstGeom>
          <a:solidFill>
            <a:srgbClr val="FFFFFF"/>
          </a:solidFill>
          <a:ln w="12700">
            <a:miter lim="400000"/>
          </a:ln>
        </p:spPr>
        <p:txBody>
          <a:bodyPr lIns="0" tIns="0" rIns="0" bIns="0" anchor="ctr"/>
          <a:lstStyle/>
          <a:p>
            <a:pPr lvl="0" algn="ctr">
              <a:defRPr sz="1800">
                <a:solidFill>
                  <a:srgbClr val="FFFFFF"/>
                </a:solidFill>
                <a:latin typeface="Open Sans"/>
                <a:ea typeface="Open Sans"/>
                <a:cs typeface="Open Sans"/>
                <a:sym typeface="Open Sans"/>
              </a:defRPr>
            </a:pPr>
            <a:endParaRPr/>
          </a:p>
        </p:txBody>
      </p:sp>
      <p:sp>
        <p:nvSpPr>
          <p:cNvPr id="25" name="Shape 25"/>
          <p:cNvSpPr/>
          <p:nvPr/>
        </p:nvSpPr>
        <p:spPr>
          <a:xfrm>
            <a:off x="7305513" y="4222750"/>
            <a:ext cx="1838401" cy="920700"/>
          </a:xfrm>
          <a:prstGeom prst="rect">
            <a:avLst/>
          </a:prstGeom>
          <a:solidFill>
            <a:srgbClr val="FFFFFF"/>
          </a:solidFill>
          <a:ln w="12700">
            <a:miter lim="400000"/>
          </a:ln>
        </p:spPr>
        <p:txBody>
          <a:bodyPr lIns="0" tIns="0" rIns="0" bIns="0" anchor="ctr"/>
          <a:lstStyle/>
          <a:p>
            <a:pPr lvl="0" algn="ctr">
              <a:defRPr sz="1800">
                <a:solidFill>
                  <a:srgbClr val="FFFFFF"/>
                </a:solidFill>
                <a:latin typeface="Open Sans"/>
                <a:ea typeface="Open Sans"/>
                <a:cs typeface="Open Sans"/>
                <a:sym typeface="Open Sans"/>
              </a:defRPr>
            </a:pPr>
            <a:endParaRPr/>
          </a:p>
        </p:txBody>
      </p:sp>
      <p:sp>
        <p:nvSpPr>
          <p:cNvPr id="26" name="Shape 26"/>
          <p:cNvSpPr/>
          <p:nvPr/>
        </p:nvSpPr>
        <p:spPr>
          <a:xfrm>
            <a:off x="7305513" y="4222750"/>
            <a:ext cx="1838401" cy="920700"/>
          </a:xfrm>
          <a:prstGeom prst="rect">
            <a:avLst/>
          </a:prstGeom>
          <a:solidFill>
            <a:srgbClr val="FFFFFF"/>
          </a:solidFill>
          <a:ln w="12700">
            <a:miter lim="400000"/>
          </a:ln>
        </p:spPr>
        <p:txBody>
          <a:bodyPr lIns="0" tIns="0" rIns="0" bIns="0" anchor="ctr"/>
          <a:lstStyle/>
          <a:p>
            <a:pPr lvl="0" algn="ctr">
              <a:defRPr sz="1800">
                <a:solidFill>
                  <a:srgbClr val="FFFFFF"/>
                </a:solidFill>
                <a:latin typeface="Open Sans"/>
                <a:ea typeface="Open Sans"/>
                <a:cs typeface="Open Sans"/>
                <a:sym typeface="Open Sans"/>
              </a:defRPr>
            </a:pPr>
            <a:endParaRPr/>
          </a:p>
        </p:txBody>
      </p:sp>
      <p:pic>
        <p:nvPicPr>
          <p:cNvPr id="27"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Speakers">
    <p:spTree>
      <p:nvGrpSpPr>
        <p:cNvPr id="1" name=""/>
        <p:cNvGrpSpPr/>
        <p:nvPr/>
      </p:nvGrpSpPr>
      <p:grpSpPr>
        <a:xfrm>
          <a:off x="0" y="0"/>
          <a:ext cx="0" cy="0"/>
          <a:chOff x="0" y="0"/>
          <a:chExt cx="0" cy="0"/>
        </a:xfrm>
      </p:grpSpPr>
      <p:sp>
        <p:nvSpPr>
          <p:cNvPr id="29" name="Shape 29"/>
          <p:cNvSpPr>
            <a:spLocks noGrp="1"/>
          </p:cNvSpPr>
          <p:nvPr>
            <p:ph type="body" idx="1"/>
          </p:nvPr>
        </p:nvSpPr>
        <p:spPr>
          <a:xfrm>
            <a:off x="376236" y="327785"/>
            <a:ext cx="8442302" cy="742500"/>
          </a:xfrm>
          <a:prstGeom prst="rect">
            <a:avLst/>
          </a:prstGeom>
        </p:spPr>
        <p:txBody>
          <a:bodyPr anchor="t"/>
          <a:lstStyle>
            <a:lvl1pPr algn="l">
              <a:spcBef>
                <a:spcPts val="800"/>
              </a:spcBef>
              <a:defRPr>
                <a:solidFill>
                  <a:srgbClr val="000000"/>
                </a:solidFill>
              </a:defRPr>
            </a:lvl1pPr>
            <a:lvl2pPr indent="457200" algn="l">
              <a:spcBef>
                <a:spcPts val="800"/>
              </a:spcBef>
              <a:defRPr>
                <a:solidFill>
                  <a:srgbClr val="000000"/>
                </a:solidFill>
              </a:defRPr>
            </a:lvl2pPr>
            <a:lvl3pPr indent="914400" algn="l">
              <a:spcBef>
                <a:spcPts val="800"/>
              </a:spcBef>
              <a:defRPr>
                <a:solidFill>
                  <a:srgbClr val="000000"/>
                </a:solidFill>
              </a:defRPr>
            </a:lvl3pPr>
            <a:lvl4pPr indent="1371600" algn="l">
              <a:spcBef>
                <a:spcPts val="800"/>
              </a:spcBef>
              <a:defRPr>
                <a:solidFill>
                  <a:srgbClr val="000000"/>
                </a:solidFill>
              </a:defRPr>
            </a:lvl4pPr>
            <a:lvl5pPr indent="1828800" algn="l">
              <a:spcBef>
                <a:spcPts val="800"/>
              </a:spcBef>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30"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ntro Slide">
    <p:spTree>
      <p:nvGrpSpPr>
        <p:cNvPr id="1" name=""/>
        <p:cNvGrpSpPr/>
        <p:nvPr/>
      </p:nvGrpSpPr>
      <p:grpSpPr>
        <a:xfrm>
          <a:off x="0" y="0"/>
          <a:ext cx="0" cy="0"/>
          <a:chOff x="0" y="0"/>
          <a:chExt cx="0" cy="0"/>
        </a:xfrm>
      </p:grpSpPr>
      <p:sp>
        <p:nvSpPr>
          <p:cNvPr id="32" name="Shape 32"/>
          <p:cNvSpPr>
            <a:spLocks noGrp="1"/>
          </p:cNvSpPr>
          <p:nvPr>
            <p:ph type="body" idx="1"/>
          </p:nvPr>
        </p:nvSpPr>
        <p:spPr>
          <a:xfrm>
            <a:off x="376236" y="1423915"/>
            <a:ext cx="4024502" cy="3719585"/>
          </a:xfrm>
          <a:prstGeom prst="rect">
            <a:avLst/>
          </a:prstGeom>
        </p:spPr>
        <p:txBody>
          <a:bodyPr anchor="t"/>
          <a:lstStyle>
            <a:lvl1pPr algn="l">
              <a:lnSpc>
                <a:spcPct val="120000"/>
              </a:lnSpc>
              <a:spcBef>
                <a:spcPts val="1200"/>
              </a:spcBef>
              <a:defRPr>
                <a:solidFill>
                  <a:srgbClr val="000000"/>
                </a:solidFill>
              </a:defRPr>
            </a:lvl1pPr>
            <a:lvl2pPr algn="l">
              <a:lnSpc>
                <a:spcPct val="120000"/>
              </a:lnSpc>
              <a:spcBef>
                <a:spcPts val="1200"/>
              </a:spcBef>
              <a:defRPr>
                <a:solidFill>
                  <a:srgbClr val="000000"/>
                </a:solidFill>
              </a:defRPr>
            </a:lvl2pPr>
            <a:lvl3pPr algn="l">
              <a:lnSpc>
                <a:spcPct val="120000"/>
              </a:lnSpc>
              <a:spcBef>
                <a:spcPts val="1200"/>
              </a:spcBef>
              <a:defRPr>
                <a:solidFill>
                  <a:srgbClr val="000000"/>
                </a:solidFill>
              </a:defRPr>
            </a:lvl3pPr>
            <a:lvl4pPr algn="l">
              <a:lnSpc>
                <a:spcPct val="120000"/>
              </a:lnSpc>
              <a:spcBef>
                <a:spcPts val="1200"/>
              </a:spcBef>
              <a:defRPr>
                <a:solidFill>
                  <a:srgbClr val="000000"/>
                </a:solidFill>
              </a:defRPr>
            </a:lvl4pPr>
            <a:lvl5pPr algn="l">
              <a:lnSpc>
                <a:spcPct val="120000"/>
              </a:lnSpc>
              <a:spcBef>
                <a:spcPts val="1200"/>
              </a:spcBef>
              <a:defRPr>
                <a:solidFill>
                  <a:srgbClr val="000000"/>
                </a:solidFill>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pic>
        <p:nvPicPr>
          <p:cNvPr id="33" name="image1.png"/>
          <p:cNvPicPr/>
          <p:nvPr/>
        </p:nvPicPr>
        <p:blipFill>
          <a:blip r:embed="rId2">
            <a:extLst/>
          </a:blip>
          <a:stretch>
            <a:fillRect/>
          </a:stretch>
        </p:blipFill>
        <p:spPr>
          <a:xfrm>
            <a:off x="8544034" y="4484761"/>
            <a:ext cx="149401" cy="220499"/>
          </a:xfrm>
          <a:prstGeom prst="rect">
            <a:avLst/>
          </a:prstGeom>
          <a:ln w="12700">
            <a:miter lim="400000"/>
          </a:ln>
        </p:spPr>
      </p:pic>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685800" y="1534884"/>
            <a:ext cx="7772400" cy="1256712"/>
          </a:xfrm>
          <a:prstGeom prst="rect">
            <a:avLst/>
          </a:prstGeom>
          <a:ln w="12700">
            <a:miter lim="400000"/>
          </a:ln>
          <a:extLst>
            <a:ext uri="{C572A759-6A51-4108-AA02-DFA0A04FC94B}">
              <ma14:wrappingTextBoxFlag xmlns:ma14="http://schemas.microsoft.com/office/mac/drawingml/2011/main" xmlns="" val="1"/>
            </a:ext>
          </a:extLst>
        </p:spPr>
        <p:txBody>
          <a:bodyPr lIns="91424" tIns="91424" rIns="91424" bIns="91424" anchor="ctr"/>
          <a:lstStyle/>
          <a:p>
            <a:pPr lvl="0">
              <a:defRPr sz="1800"/>
            </a:pPr>
            <a:r>
              <a:rPr sz="4800"/>
              <a:t>Title Text</a:t>
            </a:r>
          </a:p>
        </p:txBody>
      </p:sp>
      <p:sp>
        <p:nvSpPr>
          <p:cNvPr id="3" name="Shape 3"/>
          <p:cNvSpPr>
            <a:spLocks noGrp="1"/>
          </p:cNvSpPr>
          <p:nvPr>
            <p:ph type="body" idx="1"/>
          </p:nvPr>
        </p:nvSpPr>
        <p:spPr>
          <a:xfrm>
            <a:off x="685800" y="2791595"/>
            <a:ext cx="7772400" cy="881712"/>
          </a:xfrm>
          <a:prstGeom prst="rect">
            <a:avLst/>
          </a:prstGeom>
          <a:ln w="12700">
            <a:miter lim="400000"/>
          </a:ln>
          <a:extLst>
            <a:ext uri="{C572A759-6A51-4108-AA02-DFA0A04FC94B}">
              <ma14:wrappingTextBoxFlag xmlns:ma14="http://schemas.microsoft.com/office/mac/drawingml/2011/main" xmlns="" val="1"/>
            </a:ext>
          </a:extLst>
        </p:spPr>
        <p:txBody>
          <a:bodyPr lIns="91424" tIns="91424" rIns="91424" bIns="91424" anchor="ctr"/>
          <a:lstStyle/>
          <a:p>
            <a:pPr lvl="0">
              <a:defRPr sz="1800">
                <a:solidFill>
                  <a:srgbClr val="000000"/>
                </a:solidFill>
              </a:defRPr>
            </a:pPr>
            <a:r>
              <a:rPr sz="1400">
                <a:solidFill>
                  <a:srgbClr val="5A5A5A"/>
                </a:solidFill>
              </a:rPr>
              <a:t>Body Level One</a:t>
            </a:r>
          </a:p>
          <a:p>
            <a:pPr lvl="1">
              <a:defRPr sz="1800">
                <a:solidFill>
                  <a:srgbClr val="000000"/>
                </a:solidFill>
              </a:defRPr>
            </a:pPr>
            <a:r>
              <a:rPr sz="1400">
                <a:solidFill>
                  <a:srgbClr val="5A5A5A"/>
                </a:solidFill>
              </a:rPr>
              <a:t>Body Level Two</a:t>
            </a:r>
          </a:p>
          <a:p>
            <a:pPr lvl="2">
              <a:defRPr sz="1800">
                <a:solidFill>
                  <a:srgbClr val="000000"/>
                </a:solidFill>
              </a:defRPr>
            </a:pPr>
            <a:r>
              <a:rPr sz="1400">
                <a:solidFill>
                  <a:srgbClr val="5A5A5A"/>
                </a:solidFill>
              </a:rPr>
              <a:t>Body Level Three</a:t>
            </a:r>
          </a:p>
          <a:p>
            <a:pPr lvl="3">
              <a:defRPr sz="1800">
                <a:solidFill>
                  <a:srgbClr val="000000"/>
                </a:solidFill>
              </a:defRPr>
            </a:pPr>
            <a:r>
              <a:rPr sz="1400">
                <a:solidFill>
                  <a:srgbClr val="5A5A5A"/>
                </a:solidFill>
              </a:rPr>
              <a:t>Body Level Four</a:t>
            </a:r>
          </a:p>
          <a:p>
            <a:pPr lvl="4">
              <a:defRPr sz="1800">
                <a:solidFill>
                  <a:srgbClr val="000000"/>
                </a:solidFill>
              </a:defRPr>
            </a:pPr>
            <a:r>
              <a:rPr sz="1400">
                <a:solidFill>
                  <a:srgbClr val="5A5A5A"/>
                </a:solidFill>
              </a:rPr>
              <a:t>Body Level Five</a:t>
            </a:r>
          </a:p>
        </p:txBody>
      </p:sp>
      <p:sp>
        <p:nvSpPr>
          <p:cNvPr id="4" name="Shape 4"/>
          <p:cNvSpPr>
            <a:spLocks noGrp="1"/>
          </p:cNvSpPr>
          <p:nvPr>
            <p:ph type="sldNum" sz="quarter" idx="2"/>
          </p:nvPr>
        </p:nvSpPr>
        <p:spPr>
          <a:xfrm>
            <a:off x="8556790" y="4756533"/>
            <a:ext cx="548700" cy="380234"/>
          </a:xfrm>
          <a:prstGeom prst="rect">
            <a:avLst/>
          </a:prstGeom>
          <a:ln w="12700">
            <a:miter lim="400000"/>
          </a:ln>
        </p:spPr>
        <p:txBody>
          <a:bodyPr lIns="91424" tIns="91424" rIns="91424" bIns="91424" anchor="ctr">
            <a:spAutoFit/>
          </a:bodyPr>
          <a:lstStyle/>
          <a:p>
            <a:pPr lvl="0"/>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Lst>
  <p:transition spd="med"/>
  <p:txStyles>
    <p:titleStyle>
      <a:lvl1pPr algn="ctr">
        <a:defRPr sz="4800">
          <a:latin typeface="Arial"/>
          <a:ea typeface="Arial"/>
          <a:cs typeface="Arial"/>
          <a:sym typeface="Arial"/>
        </a:defRPr>
      </a:lvl1pPr>
      <a:lvl2pPr algn="ctr">
        <a:defRPr sz="4800">
          <a:latin typeface="Arial"/>
          <a:ea typeface="Arial"/>
          <a:cs typeface="Arial"/>
          <a:sym typeface="Arial"/>
        </a:defRPr>
      </a:lvl2pPr>
      <a:lvl3pPr algn="ctr">
        <a:defRPr sz="4800">
          <a:latin typeface="Arial"/>
          <a:ea typeface="Arial"/>
          <a:cs typeface="Arial"/>
          <a:sym typeface="Arial"/>
        </a:defRPr>
      </a:lvl3pPr>
      <a:lvl4pPr algn="ctr">
        <a:defRPr sz="4800">
          <a:latin typeface="Arial"/>
          <a:ea typeface="Arial"/>
          <a:cs typeface="Arial"/>
          <a:sym typeface="Arial"/>
        </a:defRPr>
      </a:lvl4pPr>
      <a:lvl5pPr algn="ctr">
        <a:defRPr sz="4800">
          <a:latin typeface="Arial"/>
          <a:ea typeface="Arial"/>
          <a:cs typeface="Arial"/>
          <a:sym typeface="Arial"/>
        </a:defRPr>
      </a:lvl5pPr>
      <a:lvl6pPr algn="ctr">
        <a:defRPr sz="4800">
          <a:latin typeface="Arial"/>
          <a:ea typeface="Arial"/>
          <a:cs typeface="Arial"/>
          <a:sym typeface="Arial"/>
        </a:defRPr>
      </a:lvl6pPr>
      <a:lvl7pPr algn="ctr">
        <a:defRPr sz="4800">
          <a:latin typeface="Arial"/>
          <a:ea typeface="Arial"/>
          <a:cs typeface="Arial"/>
          <a:sym typeface="Arial"/>
        </a:defRPr>
      </a:lvl7pPr>
      <a:lvl8pPr algn="ctr">
        <a:defRPr sz="4800">
          <a:latin typeface="Arial"/>
          <a:ea typeface="Arial"/>
          <a:cs typeface="Arial"/>
          <a:sym typeface="Arial"/>
        </a:defRPr>
      </a:lvl8pPr>
      <a:lvl9pPr algn="ctr">
        <a:defRPr sz="4800">
          <a:latin typeface="Arial"/>
          <a:ea typeface="Arial"/>
          <a:cs typeface="Arial"/>
          <a:sym typeface="Arial"/>
        </a:defRPr>
      </a:lvl9pPr>
    </p:titleStyle>
    <p:bodyStyle>
      <a:lvl1pPr algn="ctr">
        <a:defRPr sz="1400">
          <a:solidFill>
            <a:srgbClr val="5A5A5A"/>
          </a:solidFill>
          <a:latin typeface="Arial"/>
          <a:ea typeface="Arial"/>
          <a:cs typeface="Arial"/>
          <a:sym typeface="Arial"/>
        </a:defRPr>
      </a:lvl1pPr>
      <a:lvl2pPr algn="ctr">
        <a:defRPr sz="1400">
          <a:solidFill>
            <a:srgbClr val="5A5A5A"/>
          </a:solidFill>
          <a:latin typeface="Arial"/>
          <a:ea typeface="Arial"/>
          <a:cs typeface="Arial"/>
          <a:sym typeface="Arial"/>
        </a:defRPr>
      </a:lvl2pPr>
      <a:lvl3pPr algn="ctr">
        <a:defRPr sz="1400">
          <a:solidFill>
            <a:srgbClr val="5A5A5A"/>
          </a:solidFill>
          <a:latin typeface="Arial"/>
          <a:ea typeface="Arial"/>
          <a:cs typeface="Arial"/>
          <a:sym typeface="Arial"/>
        </a:defRPr>
      </a:lvl3pPr>
      <a:lvl4pPr algn="ctr">
        <a:defRPr sz="1400">
          <a:solidFill>
            <a:srgbClr val="5A5A5A"/>
          </a:solidFill>
          <a:latin typeface="Arial"/>
          <a:ea typeface="Arial"/>
          <a:cs typeface="Arial"/>
          <a:sym typeface="Arial"/>
        </a:defRPr>
      </a:lvl4pPr>
      <a:lvl5pPr algn="ctr">
        <a:defRPr sz="1400">
          <a:solidFill>
            <a:srgbClr val="5A5A5A"/>
          </a:solidFill>
          <a:latin typeface="Arial"/>
          <a:ea typeface="Arial"/>
          <a:cs typeface="Arial"/>
          <a:sym typeface="Arial"/>
        </a:defRPr>
      </a:lvl5pPr>
      <a:lvl6pPr algn="ctr">
        <a:defRPr sz="1400">
          <a:solidFill>
            <a:srgbClr val="5A5A5A"/>
          </a:solidFill>
          <a:latin typeface="Arial"/>
          <a:ea typeface="Arial"/>
          <a:cs typeface="Arial"/>
          <a:sym typeface="Arial"/>
        </a:defRPr>
      </a:lvl6pPr>
      <a:lvl7pPr algn="ctr">
        <a:defRPr sz="1400">
          <a:solidFill>
            <a:srgbClr val="5A5A5A"/>
          </a:solidFill>
          <a:latin typeface="Arial"/>
          <a:ea typeface="Arial"/>
          <a:cs typeface="Arial"/>
          <a:sym typeface="Arial"/>
        </a:defRPr>
      </a:lvl7pPr>
      <a:lvl8pPr algn="ctr">
        <a:defRPr sz="1400">
          <a:solidFill>
            <a:srgbClr val="5A5A5A"/>
          </a:solidFill>
          <a:latin typeface="Arial"/>
          <a:ea typeface="Arial"/>
          <a:cs typeface="Arial"/>
          <a:sym typeface="Arial"/>
        </a:defRPr>
      </a:lvl8pPr>
      <a:lvl9pPr algn="ctr">
        <a:defRPr sz="1400">
          <a:solidFill>
            <a:srgbClr val="5A5A5A"/>
          </a:solidFill>
          <a:latin typeface="Arial"/>
          <a:ea typeface="Arial"/>
          <a:cs typeface="Arial"/>
          <a:sym typeface="Arial"/>
        </a:defRPr>
      </a:lvl9pPr>
    </p:bodyStyle>
    <p:otherStyle>
      <a:lvl1pPr>
        <a:defRPr sz="1400">
          <a:solidFill>
            <a:schemeClr val="tx1"/>
          </a:solidFill>
          <a:latin typeface="+mn-lt"/>
          <a:ea typeface="+mn-ea"/>
          <a:cs typeface="+mn-cs"/>
          <a:sym typeface="Arial"/>
        </a:defRPr>
      </a:lvl1pPr>
      <a:lvl2pPr>
        <a:defRPr sz="1400">
          <a:solidFill>
            <a:schemeClr val="tx1"/>
          </a:solidFill>
          <a:latin typeface="+mn-lt"/>
          <a:ea typeface="+mn-ea"/>
          <a:cs typeface="+mn-cs"/>
          <a:sym typeface="Arial"/>
        </a:defRPr>
      </a:lvl2pPr>
      <a:lvl3pPr>
        <a:defRPr sz="1400">
          <a:solidFill>
            <a:schemeClr val="tx1"/>
          </a:solidFill>
          <a:latin typeface="+mn-lt"/>
          <a:ea typeface="+mn-ea"/>
          <a:cs typeface="+mn-cs"/>
          <a:sym typeface="Arial"/>
        </a:defRPr>
      </a:lvl3pPr>
      <a:lvl4pPr>
        <a:defRPr sz="1400">
          <a:solidFill>
            <a:schemeClr val="tx1"/>
          </a:solidFill>
          <a:latin typeface="+mn-lt"/>
          <a:ea typeface="+mn-ea"/>
          <a:cs typeface="+mn-cs"/>
          <a:sym typeface="Arial"/>
        </a:defRPr>
      </a:lvl4pPr>
      <a:lvl5pPr>
        <a:defRPr sz="1400">
          <a:solidFill>
            <a:schemeClr val="tx1"/>
          </a:solidFill>
          <a:latin typeface="+mn-lt"/>
          <a:ea typeface="+mn-ea"/>
          <a:cs typeface="+mn-cs"/>
          <a:sym typeface="Arial"/>
        </a:defRPr>
      </a:lvl5pPr>
      <a:lvl6pPr>
        <a:defRPr sz="1400">
          <a:solidFill>
            <a:schemeClr val="tx1"/>
          </a:solidFill>
          <a:latin typeface="+mn-lt"/>
          <a:ea typeface="+mn-ea"/>
          <a:cs typeface="+mn-cs"/>
          <a:sym typeface="Arial"/>
        </a:defRPr>
      </a:lvl6pPr>
      <a:lvl7pPr>
        <a:defRPr sz="1400">
          <a:solidFill>
            <a:schemeClr val="tx1"/>
          </a:solidFill>
          <a:latin typeface="+mn-lt"/>
          <a:ea typeface="+mn-ea"/>
          <a:cs typeface="+mn-cs"/>
          <a:sym typeface="Arial"/>
        </a:defRPr>
      </a:lvl7pPr>
      <a:lvl8pPr>
        <a:defRPr sz="1400">
          <a:solidFill>
            <a:schemeClr val="tx1"/>
          </a:solidFill>
          <a:latin typeface="+mn-lt"/>
          <a:ea typeface="+mn-ea"/>
          <a:cs typeface="+mn-cs"/>
          <a:sym typeface="Arial"/>
        </a:defRPr>
      </a:lvl8pPr>
      <a:lvl9pPr>
        <a:defRPr sz="14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blog.hootsuite.com/social-media-templat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hootsuite.com/resources/guide/social-media-strategy-guid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hape 87"/>
          <p:cNvSpPr>
            <a:spLocks noGrp="1"/>
          </p:cNvSpPr>
          <p:nvPr>
            <p:ph type="title"/>
          </p:nvPr>
        </p:nvSpPr>
        <p:spPr>
          <a:xfrm>
            <a:off x="527350" y="591775"/>
            <a:ext cx="7177800" cy="2018099"/>
          </a:xfrm>
          <a:prstGeom prst="rect">
            <a:avLst/>
          </a:prstGeom>
        </p:spPr>
        <p:txBody>
          <a:bodyPr lIns="45699" tIns="45699" rIns="45699" bIns="45699">
            <a:normAutofit/>
          </a:bodyPr>
          <a:lstStyle/>
          <a:p>
            <a:pPr lvl="0">
              <a:defRPr sz="1800"/>
            </a:pPr>
            <a:r>
              <a:rPr sz="3600" b="1">
                <a:solidFill>
                  <a:srgbClr val="F8F8F8"/>
                </a:solidFill>
                <a:latin typeface="Open Sans"/>
                <a:ea typeface="Open Sans"/>
                <a:cs typeface="Open Sans"/>
                <a:sym typeface="Open Sans"/>
              </a:rPr>
              <a:t>Social Media Strategy Template</a:t>
            </a:r>
          </a:p>
          <a:p>
            <a:pPr lvl="0">
              <a:defRPr sz="1800"/>
            </a:pPr>
            <a:endParaRPr sz="2000" b="1">
              <a:solidFill>
                <a:srgbClr val="93E2FF"/>
              </a:solidFill>
              <a:latin typeface="Open Sans"/>
              <a:ea typeface="Open Sans"/>
              <a:cs typeface="Open Sans"/>
              <a:sym typeface="Open Sans"/>
            </a:endParaRPr>
          </a:p>
          <a:p>
            <a:pPr lvl="0">
              <a:defRPr sz="1800"/>
            </a:pPr>
            <a:r>
              <a:rPr sz="2000" b="1">
                <a:solidFill>
                  <a:srgbClr val="93E2FF"/>
                </a:solidFill>
                <a:latin typeface="Open Sans"/>
                <a:ea typeface="Open Sans"/>
                <a:cs typeface="Open Sans"/>
                <a:sym typeface="Open Sans"/>
              </a:rPr>
              <a:t>Your tool for crafting your company’s social strategy </a:t>
            </a:r>
          </a:p>
          <a:p>
            <a:pPr lvl="0">
              <a:defRPr sz="1800"/>
            </a:pPr>
            <a:r>
              <a:rPr sz="2000" b="1">
                <a:solidFill>
                  <a:srgbClr val="93E2FF"/>
                </a:solidFill>
                <a:latin typeface="Open Sans"/>
                <a:ea typeface="Open Sans"/>
                <a:cs typeface="Open Sans"/>
                <a:sym typeface="Open Sans"/>
              </a:rPr>
              <a:t>in 5 steps  </a:t>
            </a:r>
          </a:p>
        </p:txBody>
      </p:sp>
      <p:pic>
        <p:nvPicPr>
          <p:cNvPr id="88" name="image9.png"/>
          <p:cNvPicPr/>
          <p:nvPr/>
        </p:nvPicPr>
        <p:blipFill>
          <a:blip r:embed="rId2">
            <a:extLst/>
          </a:blip>
          <a:stretch>
            <a:fillRect/>
          </a:stretch>
        </p:blipFill>
        <p:spPr>
          <a:xfrm>
            <a:off x="709244" y="2870187"/>
            <a:ext cx="3022026" cy="2018124"/>
          </a:xfrm>
          <a:prstGeom prst="rect">
            <a:avLst/>
          </a:prstGeom>
          <a:ln w="12700">
            <a:miter lim="400000"/>
          </a:ln>
        </p:spPr>
      </p:pic>
      <p:pic>
        <p:nvPicPr>
          <p:cNvPr id="89" name="image10.png"/>
          <p:cNvPicPr/>
          <p:nvPr/>
        </p:nvPicPr>
        <p:blipFill>
          <a:blip r:embed="rId3">
            <a:extLst/>
          </a:blip>
          <a:stretch>
            <a:fillRect/>
          </a:stretch>
        </p:blipFill>
        <p:spPr>
          <a:xfrm>
            <a:off x="5881175" y="3650574"/>
            <a:ext cx="3048001" cy="1257301"/>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body" idx="1"/>
          </p:nvPr>
        </p:nvSpPr>
        <p:spPr>
          <a:xfrm>
            <a:off x="376224" y="556350"/>
            <a:ext cx="8442302" cy="590399"/>
          </a:xfrm>
          <a:prstGeom prst="rect">
            <a:avLst/>
          </a:prstGeom>
        </p:spPr>
        <p:txBody>
          <a:bodyPr lIns="0" tIns="0" rIns="0" bIns="0" anchor="ctr">
            <a:normAutofit/>
          </a:bodyPr>
          <a:lstStyle/>
          <a:p>
            <a:pPr lvl="0" defTabSz="667512">
              <a:lnSpc>
                <a:spcPct val="90000"/>
              </a:lnSpc>
              <a:spcBef>
                <a:spcPts val="0"/>
              </a:spcBef>
              <a:defRPr sz="1800"/>
            </a:pPr>
            <a:r>
              <a:rPr sz="2993" b="1">
                <a:latin typeface="Open Sans"/>
                <a:ea typeface="Open Sans"/>
                <a:cs typeface="Open Sans"/>
                <a:sym typeface="Open Sans"/>
              </a:rPr>
              <a:t>Survey of &lt;</a:t>
            </a:r>
            <a:r>
              <a:rPr sz="3066" b="1">
                <a:latin typeface="Open Sans"/>
                <a:ea typeface="Open Sans"/>
                <a:cs typeface="Open Sans"/>
                <a:sym typeface="Open Sans"/>
              </a:rPr>
              <a:t>Your Company’s</a:t>
            </a:r>
            <a:r>
              <a:rPr sz="2993" b="1">
                <a:latin typeface="Open Sans"/>
                <a:ea typeface="Open Sans"/>
                <a:cs typeface="Open Sans"/>
                <a:sym typeface="Open Sans"/>
              </a:rPr>
              <a:t>&gt; Target Audience </a:t>
            </a:r>
          </a:p>
        </p:txBody>
      </p:sp>
      <p:graphicFrame>
        <p:nvGraphicFramePr>
          <p:cNvPr id="135" name="Table 135"/>
          <p:cNvGraphicFramePr/>
          <p:nvPr/>
        </p:nvGraphicFramePr>
        <p:xfrm>
          <a:off x="423899" y="2341634"/>
          <a:ext cx="8406999" cy="993799"/>
        </p:xfrm>
        <a:graphic>
          <a:graphicData uri="http://schemas.openxmlformats.org/drawingml/2006/table">
            <a:tbl>
              <a:tblPr>
                <a:tableStyleId>{4C3C2611-4C71-4FC5-86AE-919BDF0F9419}</a:tableStyleId>
              </a:tblPr>
              <a:tblGrid>
                <a:gridCol w="1323625"/>
                <a:gridCol w="966625"/>
                <a:gridCol w="622000"/>
                <a:gridCol w="860525"/>
                <a:gridCol w="1063275"/>
                <a:gridCol w="843749"/>
                <a:gridCol w="1509300"/>
                <a:gridCol w="1217900"/>
              </a:tblGrid>
              <a:tr h="524400">
                <a:tc>
                  <a:txBody>
                    <a:bodyPr/>
                    <a:lstStyle/>
                    <a:p>
                      <a:pPr lvl="0" algn="ctr">
                        <a:defRPr sz="1800" b="0" i="0"/>
                      </a:pPr>
                      <a:r>
                        <a:rPr sz="1400" b="1">
                          <a:solidFill>
                            <a:srgbClr val="FFFFFF"/>
                          </a:solidFill>
                        </a:rPr>
                        <a:t># of Respondents</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Average Age</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defRPr sz="1800" b="0" i="0"/>
                      </a:pPr>
                      <a:r>
                        <a:rPr sz="1400" b="1">
                          <a:solidFill>
                            <a:srgbClr val="FFFFFF"/>
                          </a:solidFill>
                        </a:rPr>
                        <a:t>% Male </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 Female </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 on Facebook</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 on Twitter </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 on LinkedIn</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 on Other</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r>
              <a:tr h="469399">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bl>
          </a:graphicData>
        </a:graphic>
      </p:graphicFrame>
      <p:pic>
        <p:nvPicPr>
          <p:cNvPr id="136" name="image13.png"/>
          <p:cNvPicPr/>
          <p:nvPr/>
        </p:nvPicPr>
        <p:blipFill>
          <a:blip r:embed="rId3">
            <a:extLst/>
          </a:blip>
          <a:stretch>
            <a:fillRect/>
          </a:stretch>
        </p:blipFill>
        <p:spPr>
          <a:xfrm>
            <a:off x="8524999" y="4504525"/>
            <a:ext cx="379350" cy="379350"/>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p:cNvSpPr>
          <p:nvPr>
            <p:ph type="body" idx="1"/>
          </p:nvPr>
        </p:nvSpPr>
        <p:spPr>
          <a:xfrm>
            <a:off x="376224" y="403950"/>
            <a:ext cx="8442302" cy="566401"/>
          </a:xfrm>
          <a:prstGeom prst="rect">
            <a:avLst/>
          </a:prstGeom>
        </p:spPr>
        <p:txBody>
          <a:bodyPr lIns="0" tIns="0" rIns="0" bIns="0" anchor="ctr">
            <a:normAutofit/>
          </a:bodyPr>
          <a:lstStyle>
            <a:lvl1pPr marL="0" indent="0" defTabSz="804672">
              <a:lnSpc>
                <a:spcPct val="90000"/>
              </a:lnSpc>
              <a:buSzTx/>
              <a:buNone/>
              <a:defRPr sz="3696" b="1">
                <a:latin typeface="Open Sans"/>
                <a:ea typeface="Open Sans"/>
                <a:cs typeface="Open Sans"/>
                <a:sym typeface="Open Sans"/>
              </a:defRPr>
            </a:lvl1pPr>
          </a:lstStyle>
          <a:p>
            <a:pPr lvl="0">
              <a:defRPr sz="1800" b="0"/>
            </a:pPr>
            <a:r>
              <a:rPr sz="3696" b="1"/>
              <a:t>Know Your Competition</a:t>
            </a:r>
          </a:p>
        </p:txBody>
      </p:sp>
      <p:sp>
        <p:nvSpPr>
          <p:cNvPr id="141" name="Shape 141"/>
          <p:cNvSpPr/>
          <p:nvPr/>
        </p:nvSpPr>
        <p:spPr>
          <a:xfrm>
            <a:off x="405200" y="1383997"/>
            <a:ext cx="8337299" cy="6096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2000">
                <a:latin typeface="Open Sans"/>
                <a:ea typeface="Open Sans"/>
                <a:cs typeface="Open Sans"/>
                <a:sym typeface="Open Sans"/>
              </a:defRPr>
            </a:lvl1pPr>
          </a:lstStyle>
          <a:p>
            <a:pPr lvl="0">
              <a:defRPr sz="1800"/>
            </a:pPr>
            <a:r>
              <a:rPr sz="2000"/>
              <a:t>Investigate what the competition is doing on social media and track observations on the next slide</a:t>
            </a:r>
          </a:p>
        </p:txBody>
      </p:sp>
      <p:sp>
        <p:nvSpPr>
          <p:cNvPr id="142" name="Shape 142"/>
          <p:cNvSpPr/>
          <p:nvPr/>
        </p:nvSpPr>
        <p:spPr>
          <a:xfrm>
            <a:off x="1624799" y="3411175"/>
            <a:ext cx="7519201" cy="647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457200" lvl="0" indent="-228600">
              <a:buClr>
                <a:srgbClr val="000000"/>
              </a:buClr>
              <a:buSzPct val="100000"/>
              <a:buFont typeface="Helvetica"/>
              <a:buChar char="●"/>
              <a:defRPr sz="1800"/>
            </a:pPr>
            <a:r>
              <a:rPr sz="1400">
                <a:latin typeface="Open Sans"/>
                <a:ea typeface="Open Sans"/>
                <a:cs typeface="Open Sans"/>
                <a:sym typeface="Open Sans"/>
              </a:rPr>
              <a:t>Compare your competitors’ social footprint and content against your own </a:t>
            </a:r>
          </a:p>
          <a:p>
            <a:pPr marL="457200" lvl="0" indent="-228600">
              <a:buClr>
                <a:srgbClr val="000000"/>
              </a:buClr>
              <a:buSzPct val="100000"/>
              <a:buFont typeface="Helvetica"/>
              <a:buChar char="●"/>
              <a:defRPr sz="1800"/>
            </a:pPr>
            <a:r>
              <a:rPr sz="1400">
                <a:latin typeface="Open Sans"/>
                <a:ea typeface="Open Sans"/>
                <a:cs typeface="Open Sans"/>
                <a:sym typeface="Open Sans"/>
              </a:rPr>
              <a:t>Look at what type of content they are creating, how often they are sharing it, and what influencers they are interacting with</a:t>
            </a:r>
          </a:p>
        </p:txBody>
      </p:sp>
      <p:sp>
        <p:nvSpPr>
          <p:cNvPr id="143" name="Shape 143"/>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pic>
        <p:nvPicPr>
          <p:cNvPr id="144"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45" name="Shape 145"/>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defRPr sz="1800"/>
            </a:pPr>
            <a:r>
              <a:rPr sz="1400" b="1">
                <a:latin typeface="Open Sans"/>
                <a:ea typeface="Open Sans"/>
                <a:cs typeface="Open Sans"/>
                <a:sym typeface="Open Sans"/>
              </a:rPr>
              <a:t>Pro Tips</a:t>
            </a: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body" idx="1"/>
          </p:nvPr>
        </p:nvSpPr>
        <p:spPr>
          <a:xfrm>
            <a:off x="376224" y="327750"/>
            <a:ext cx="8442302" cy="590399"/>
          </a:xfrm>
          <a:prstGeom prst="rect">
            <a:avLst/>
          </a:prstGeom>
        </p:spPr>
        <p:txBody>
          <a:bodyPr lIns="0" tIns="0" rIns="0" bIns="0" anchor="ctr">
            <a:normAutofit/>
          </a:bodyPr>
          <a:lstStyle>
            <a:lvl1pPr defTabSz="850391">
              <a:lnSpc>
                <a:spcPct val="90000"/>
              </a:lnSpc>
              <a:spcBef>
                <a:spcPts val="0"/>
              </a:spcBef>
              <a:defRPr sz="3813" b="1">
                <a:latin typeface="Open Sans"/>
                <a:ea typeface="Open Sans"/>
                <a:cs typeface="Open Sans"/>
                <a:sym typeface="Open Sans"/>
              </a:defRPr>
            </a:lvl1pPr>
          </a:lstStyle>
          <a:p>
            <a:pPr lvl="0">
              <a:defRPr sz="1800" b="0"/>
            </a:pPr>
            <a:r>
              <a:rPr sz="3813" b="1"/>
              <a:t>Know Your Competition</a:t>
            </a:r>
          </a:p>
        </p:txBody>
      </p:sp>
      <p:graphicFrame>
        <p:nvGraphicFramePr>
          <p:cNvPr id="148" name="Table 148"/>
          <p:cNvGraphicFramePr/>
          <p:nvPr/>
        </p:nvGraphicFramePr>
        <p:xfrm>
          <a:off x="423899" y="1274834"/>
          <a:ext cx="8019150" cy="3335800"/>
        </p:xfrm>
        <a:graphic>
          <a:graphicData uri="http://schemas.openxmlformats.org/drawingml/2006/table">
            <a:tbl>
              <a:tblPr>
                <a:tableStyleId>{4C3C2611-4C71-4FC5-86AE-919BDF0F9419}</a:tableStyleId>
              </a:tblPr>
              <a:tblGrid>
                <a:gridCol w="1348050"/>
                <a:gridCol w="1743550"/>
                <a:gridCol w="1198950"/>
                <a:gridCol w="1425275"/>
                <a:gridCol w="2303325"/>
              </a:tblGrid>
              <a:tr h="524400">
                <a:tc>
                  <a:txBody>
                    <a:bodyPr/>
                    <a:lstStyle/>
                    <a:p>
                      <a:pPr lvl="0" algn="ctr">
                        <a:defRPr sz="1800" b="0" i="0"/>
                      </a:pPr>
                      <a:r>
                        <a:rPr sz="1400" b="1">
                          <a:solidFill>
                            <a:srgbClr val="FFFFFF"/>
                          </a:solidFill>
                        </a:rPr>
                        <a:t>Competitor</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Social Profiles</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Strengths</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Weaknesses</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Content That Resonates</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r>
              <a:tr h="394500">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r>
              <a:tr h="382025">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r>
              <a:tr h="406975">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r>
              <a:tr h="406975">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r>
              <a:tr h="406975">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DFDFDF"/>
                    </a:solidFill>
                  </a:tcPr>
                </a:tc>
              </a:tr>
              <a:tr h="406975">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solidFill>
                        <a:srgbClr val="F2F2F2"/>
                      </a:solidFill>
                      <a:round/>
                    </a:lnB>
                    <a:solidFill>
                      <a:srgbClr val="FFFFFF"/>
                    </a:solidFill>
                  </a:tcPr>
                </a:tc>
              </a:tr>
              <a:tr h="406975">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bl>
          </a:graphicData>
        </a:graphic>
      </p:graphicFrame>
      <p:pic>
        <p:nvPicPr>
          <p:cNvPr id="149" name="image13.png"/>
          <p:cNvPicPr/>
          <p:nvPr/>
        </p:nvPicPr>
        <p:blipFill>
          <a:blip r:embed="rId3">
            <a:extLst/>
          </a:blip>
          <a:stretch>
            <a:fillRect/>
          </a:stretch>
        </p:blipFill>
        <p:spPr>
          <a:xfrm>
            <a:off x="8524999" y="4504525"/>
            <a:ext cx="379350" cy="379350"/>
          </a:xfrm>
          <a:prstGeom prst="rect">
            <a:avLst/>
          </a:prstGeom>
          <a:ln w="12700">
            <a:miter lim="400000"/>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body" idx="1"/>
          </p:nvPr>
        </p:nvSpPr>
        <p:spPr>
          <a:xfrm>
            <a:off x="376224" y="403950"/>
            <a:ext cx="8442302" cy="566401"/>
          </a:xfrm>
          <a:prstGeom prst="rect">
            <a:avLst/>
          </a:prstGeom>
        </p:spPr>
        <p:txBody>
          <a:bodyPr lIns="0" tIns="0" rIns="0" bIns="0" anchor="ctr">
            <a:normAutofit/>
          </a:bodyPr>
          <a:lstStyle>
            <a:lvl1pPr marL="0" indent="0" defTabSz="804672">
              <a:lnSpc>
                <a:spcPct val="90000"/>
              </a:lnSpc>
              <a:buSzTx/>
              <a:buNone/>
              <a:defRPr sz="3696" b="1">
                <a:latin typeface="Open Sans"/>
                <a:ea typeface="Open Sans"/>
                <a:cs typeface="Open Sans"/>
                <a:sym typeface="Open Sans"/>
              </a:defRPr>
            </a:lvl1pPr>
          </a:lstStyle>
          <a:p>
            <a:pPr lvl="0">
              <a:defRPr sz="1800" b="0"/>
            </a:pPr>
            <a:r>
              <a:rPr sz="3696" b="1"/>
              <a:t>Take Action Post Audit </a:t>
            </a:r>
          </a:p>
        </p:txBody>
      </p:sp>
      <p:sp>
        <p:nvSpPr>
          <p:cNvPr id="154" name="Shape 154"/>
          <p:cNvSpPr/>
          <p:nvPr/>
        </p:nvSpPr>
        <p:spPr>
          <a:xfrm>
            <a:off x="399836" y="1389346"/>
            <a:ext cx="8337299" cy="6096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2000">
                <a:latin typeface="Open Sans"/>
                <a:ea typeface="Open Sans"/>
                <a:cs typeface="Open Sans"/>
                <a:sym typeface="Open Sans"/>
              </a:defRPr>
            </a:lvl1pPr>
          </a:lstStyle>
          <a:p>
            <a:pPr lvl="0">
              <a:defRPr sz="1800"/>
            </a:pPr>
            <a:r>
              <a:rPr sz="2000"/>
              <a:t>Make recommendations to optimize your company’s social presence on the next slide</a:t>
            </a:r>
          </a:p>
        </p:txBody>
      </p:sp>
      <p:sp>
        <p:nvSpPr>
          <p:cNvPr id="155" name="Shape 155"/>
          <p:cNvSpPr/>
          <p:nvPr/>
        </p:nvSpPr>
        <p:spPr>
          <a:xfrm>
            <a:off x="1624799" y="3411175"/>
            <a:ext cx="7519201" cy="4318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457200" lvl="0" indent="-228600">
              <a:buClr>
                <a:srgbClr val="000000"/>
              </a:buClr>
              <a:buSzPct val="100000"/>
              <a:buFont typeface="Helvetica"/>
              <a:buChar char="●"/>
              <a:defRPr sz="1800"/>
            </a:pPr>
            <a:r>
              <a:rPr sz="1400">
                <a:latin typeface="Open Sans"/>
                <a:ea typeface="Open Sans"/>
                <a:cs typeface="Open Sans"/>
                <a:sym typeface="Open Sans"/>
              </a:rPr>
              <a:t>Report poser and fake accounts</a:t>
            </a:r>
          </a:p>
          <a:p>
            <a:pPr marL="457200" lvl="0" indent="-228600">
              <a:buClr>
                <a:srgbClr val="000000"/>
              </a:buClr>
              <a:buSzPct val="100000"/>
              <a:buFont typeface="Helvetica"/>
              <a:buChar char="●"/>
              <a:defRPr sz="1800"/>
            </a:pPr>
            <a:r>
              <a:rPr sz="1400">
                <a:latin typeface="Open Sans"/>
                <a:ea typeface="Open Sans"/>
                <a:cs typeface="Open Sans"/>
                <a:sym typeface="Open Sans"/>
              </a:rPr>
              <a:t>Delete pages that are overrun with spam</a:t>
            </a:r>
          </a:p>
        </p:txBody>
      </p:sp>
      <p:sp>
        <p:nvSpPr>
          <p:cNvPr id="156" name="Shape 156"/>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pic>
        <p:nvPicPr>
          <p:cNvPr id="157"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58" name="Shape 158"/>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defRPr sz="1800"/>
            </a:pPr>
            <a:r>
              <a:rPr sz="1400" b="1">
                <a:latin typeface="Open Sans"/>
                <a:ea typeface="Open Sans"/>
                <a:cs typeface="Open Sans"/>
                <a:sym typeface="Open Sans"/>
              </a:rPr>
              <a:t>Pro Tips</a:t>
            </a: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0"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161"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162" name="Shape 162"/>
          <p:cNvSpPr>
            <a:spLocks noGrp="1"/>
          </p:cNvSpPr>
          <p:nvPr>
            <p:ph type="body" idx="1"/>
          </p:nvPr>
        </p:nvSpPr>
        <p:spPr>
          <a:xfrm>
            <a:off x="376224" y="327750"/>
            <a:ext cx="8442302" cy="590399"/>
          </a:xfrm>
          <a:prstGeom prst="rect">
            <a:avLst/>
          </a:prstGeom>
        </p:spPr>
        <p:txBody>
          <a:bodyPr lIns="0" tIns="0" rIns="0" bIns="0" anchor="ctr">
            <a:normAutofit/>
          </a:bodyPr>
          <a:lstStyle>
            <a:lvl1pPr defTabSz="850391">
              <a:lnSpc>
                <a:spcPct val="90000"/>
              </a:lnSpc>
              <a:spcBef>
                <a:spcPts val="0"/>
              </a:spcBef>
              <a:defRPr sz="3813" b="1">
                <a:latin typeface="Open Sans"/>
                <a:ea typeface="Open Sans"/>
                <a:cs typeface="Open Sans"/>
                <a:sym typeface="Open Sans"/>
              </a:defRPr>
            </a:lvl1pPr>
          </a:lstStyle>
          <a:p>
            <a:pPr lvl="0">
              <a:defRPr sz="1800" b="0"/>
            </a:pPr>
            <a:r>
              <a:rPr sz="3813" b="1"/>
              <a:t>Social Audit Learnings</a:t>
            </a:r>
          </a:p>
        </p:txBody>
      </p:sp>
      <p:sp>
        <p:nvSpPr>
          <p:cNvPr id="163" name="Shape 163"/>
          <p:cNvSpPr/>
          <p:nvPr/>
        </p:nvSpPr>
        <p:spPr>
          <a:xfrm>
            <a:off x="481400" y="1307801"/>
            <a:ext cx="8337299" cy="3048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609600" lvl="0" indent="-508000">
              <a:buSzPct val="100000"/>
              <a:buFont typeface="Helvetica"/>
              <a:buAutoNum type="arabicPeriod"/>
              <a:defRPr sz="1800"/>
            </a:pPr>
            <a:r>
              <a:rPr sz="2000">
                <a:latin typeface="Open Sans"/>
                <a:ea typeface="Open Sans"/>
                <a:cs typeface="Open Sans"/>
                <a:sym typeface="Open Sans"/>
              </a:rPr>
              <a:t>I will consider consolidating the following accounts to simplify our social presence: </a:t>
            </a:r>
          </a:p>
          <a:p>
            <a:pPr lvl="0" indent="101600">
              <a:defRPr sz="1800"/>
            </a:pPr>
            <a:endParaRPr sz="2000">
              <a:latin typeface="Open Sans"/>
              <a:ea typeface="Open Sans"/>
              <a:cs typeface="Open Sans"/>
              <a:sym typeface="Open Sans"/>
            </a:endParaRPr>
          </a:p>
          <a:p>
            <a:pPr lvl="0" indent="101600">
              <a:defRPr sz="1800"/>
            </a:pPr>
            <a:endParaRPr sz="2000">
              <a:latin typeface="Open Sans"/>
              <a:ea typeface="Open Sans"/>
              <a:cs typeface="Open Sans"/>
              <a:sym typeface="Open Sans"/>
            </a:endParaRPr>
          </a:p>
          <a:p>
            <a:pPr marL="609600" lvl="0" indent="-508000">
              <a:buSzPct val="100000"/>
              <a:buFont typeface="Helvetica"/>
              <a:buAutoNum type="arabicPeriod"/>
              <a:defRPr sz="1800"/>
            </a:pPr>
            <a:r>
              <a:rPr sz="2000">
                <a:latin typeface="Open Sans"/>
                <a:ea typeface="Open Sans"/>
                <a:cs typeface="Open Sans"/>
                <a:sym typeface="Open Sans"/>
              </a:rPr>
              <a:t>The gaps in our social presence based on audience survey and competitor analysis are:</a:t>
            </a:r>
          </a:p>
          <a:p>
            <a:pPr lvl="0" indent="101600">
              <a:defRPr sz="1800"/>
            </a:pPr>
            <a:endParaRPr sz="2000">
              <a:latin typeface="Open Sans"/>
              <a:ea typeface="Open Sans"/>
              <a:cs typeface="Open Sans"/>
              <a:sym typeface="Open Sans"/>
            </a:endParaRPr>
          </a:p>
          <a:p>
            <a:pPr lvl="0" indent="101600">
              <a:defRPr sz="1800"/>
            </a:pPr>
            <a:endParaRPr sz="2000">
              <a:latin typeface="Open Sans"/>
              <a:ea typeface="Open Sans"/>
              <a:cs typeface="Open Sans"/>
              <a:sym typeface="Open Sans"/>
            </a:endParaRPr>
          </a:p>
          <a:p>
            <a:pPr marL="609600" lvl="0" indent="-508000">
              <a:buSzPct val="100000"/>
              <a:buFont typeface="Helvetica"/>
              <a:buAutoNum type="arabicPeriod"/>
              <a:defRPr sz="1800"/>
            </a:pPr>
            <a:r>
              <a:rPr sz="2000">
                <a:latin typeface="Open Sans"/>
                <a:ea typeface="Open Sans"/>
                <a:cs typeface="Open Sans"/>
                <a:sym typeface="Open Sans"/>
              </a:rPr>
              <a:t>Key takeaways learned </a:t>
            </a:r>
            <a:r>
              <a:rPr sz="2000">
                <a:solidFill>
                  <a:srgbClr val="434343"/>
                </a:solidFill>
                <a:latin typeface="Open Sans"/>
                <a:ea typeface="Open Sans"/>
                <a:cs typeface="Open Sans"/>
                <a:sym typeface="Open Sans"/>
              </a:rPr>
              <a:t>from competition </a:t>
            </a:r>
            <a:r>
              <a:rPr sz="2000">
                <a:latin typeface="Open Sans"/>
                <a:ea typeface="Open Sans"/>
                <a:cs typeface="Open Sans"/>
                <a:sym typeface="Open Sans"/>
              </a:rPr>
              <a:t>that I can apply to our company are:</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p:cNvSpPr>
          <p:nvPr>
            <p:ph type="body" idx="1"/>
          </p:nvPr>
        </p:nvSpPr>
        <p:spPr>
          <a:xfrm>
            <a:off x="376224" y="480150"/>
            <a:ext cx="8442302" cy="566401"/>
          </a:xfrm>
          <a:prstGeom prst="rect">
            <a:avLst/>
          </a:prstGeom>
        </p:spPr>
        <p:txBody>
          <a:bodyPr lIns="0" tIns="0" rIns="0" bIns="0" anchor="ctr">
            <a:normAutofit/>
          </a:bodyPr>
          <a:lstStyle>
            <a:lvl1pPr marL="0" indent="0" defTabSz="804672">
              <a:lnSpc>
                <a:spcPct val="90000"/>
              </a:lnSpc>
              <a:buSzTx/>
              <a:buNone/>
              <a:defRPr sz="3696" b="1">
                <a:latin typeface="Open Sans"/>
                <a:ea typeface="Open Sans"/>
                <a:cs typeface="Open Sans"/>
                <a:sym typeface="Open Sans"/>
              </a:defRPr>
            </a:lvl1pPr>
          </a:lstStyle>
          <a:p>
            <a:pPr lvl="0">
              <a:defRPr sz="1800" b="0"/>
            </a:pPr>
            <a:r>
              <a:rPr sz="3696" b="1"/>
              <a:t>Develop Your Content Strategy</a:t>
            </a:r>
          </a:p>
        </p:txBody>
      </p:sp>
      <p:sp>
        <p:nvSpPr>
          <p:cNvPr id="166" name="Shape 166"/>
          <p:cNvSpPr/>
          <p:nvPr/>
        </p:nvSpPr>
        <p:spPr>
          <a:xfrm>
            <a:off x="405200" y="1389346"/>
            <a:ext cx="8337299" cy="3048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2000">
                <a:latin typeface="Open Sans"/>
                <a:ea typeface="Open Sans"/>
                <a:cs typeface="Open Sans"/>
                <a:sym typeface="Open Sans"/>
              </a:defRPr>
            </a:lvl1pPr>
          </a:lstStyle>
          <a:p>
            <a:pPr lvl="0">
              <a:defRPr sz="1800"/>
            </a:pPr>
            <a:r>
              <a:rPr sz="2000"/>
              <a:t>Determine content mix and posting cadence on the next two slides</a:t>
            </a:r>
          </a:p>
        </p:txBody>
      </p:sp>
      <p:sp>
        <p:nvSpPr>
          <p:cNvPr id="167" name="Shape 167"/>
          <p:cNvSpPr/>
          <p:nvPr/>
        </p:nvSpPr>
        <p:spPr>
          <a:xfrm>
            <a:off x="1624800" y="2839374"/>
            <a:ext cx="6874500" cy="1305559"/>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indent="228600">
              <a:defRPr sz="1800"/>
            </a:pPr>
            <a:r>
              <a:rPr sz="1400">
                <a:latin typeface="Open Sans"/>
                <a:ea typeface="Open Sans"/>
                <a:cs typeface="Open Sans"/>
                <a:sym typeface="Open Sans"/>
              </a:rPr>
              <a:t>Use the social media content rule of thirds: </a:t>
            </a:r>
          </a:p>
          <a:p>
            <a:pPr marL="914400" lvl="1" indent="-228600">
              <a:buClr>
                <a:srgbClr val="000000"/>
              </a:buClr>
              <a:buSzPct val="100000"/>
              <a:buFont typeface="Helvetica"/>
              <a:buChar char="○"/>
              <a:defRPr sz="1800"/>
            </a:pPr>
            <a:r>
              <a:rPr sz="1400">
                <a:latin typeface="Open Sans"/>
                <a:ea typeface="Open Sans"/>
                <a:cs typeface="Open Sans"/>
                <a:sym typeface="Open Sans"/>
              </a:rPr>
              <a:t>⅓ of content promotes business and converts audience</a:t>
            </a:r>
          </a:p>
          <a:p>
            <a:pPr marL="914400" lvl="1" indent="-228600">
              <a:buClr>
                <a:srgbClr val="000000"/>
              </a:buClr>
              <a:buSzPct val="100000"/>
              <a:buFont typeface="Helvetica"/>
              <a:buChar char="○"/>
              <a:defRPr sz="1800"/>
            </a:pPr>
            <a:r>
              <a:rPr sz="1400">
                <a:latin typeface="Open Sans"/>
                <a:ea typeface="Open Sans"/>
                <a:cs typeface="Open Sans"/>
                <a:sym typeface="Open Sans"/>
              </a:rPr>
              <a:t>⅓ of content shares ideas and stories from thought leaders</a:t>
            </a:r>
          </a:p>
          <a:p>
            <a:pPr marL="914400" lvl="1" indent="-228600">
              <a:buClr>
                <a:srgbClr val="000000"/>
              </a:buClr>
              <a:buSzPct val="100000"/>
              <a:buFont typeface="Helvetica"/>
              <a:buChar char="○"/>
              <a:defRPr sz="1800"/>
            </a:pPr>
            <a:r>
              <a:rPr sz="1400">
                <a:latin typeface="Open Sans"/>
                <a:ea typeface="Open Sans"/>
                <a:cs typeface="Open Sans"/>
                <a:sym typeface="Open Sans"/>
              </a:rPr>
              <a:t>⅓ is original brand content </a:t>
            </a:r>
          </a:p>
          <a:p>
            <a:pPr marL="285750" lvl="0" indent="-285750">
              <a:buClr>
                <a:srgbClr val="000000"/>
              </a:buClr>
              <a:buSzPct val="100000"/>
              <a:buFont typeface="Arial"/>
              <a:buChar char="•"/>
              <a:defRPr sz="1800"/>
            </a:pPr>
            <a:r>
              <a:rPr sz="1400">
                <a:latin typeface="Open Sans"/>
                <a:ea typeface="Open Sans"/>
                <a:cs typeface="Open Sans"/>
                <a:sym typeface="Open Sans"/>
              </a:rPr>
              <a:t>Download our editorial calendar template and social media content calendar template to assist your planning </a:t>
            </a:r>
            <a:r>
              <a:rPr sz="1400" b="1">
                <a:latin typeface="Open Sans"/>
                <a:ea typeface="Open Sans"/>
                <a:cs typeface="Open Sans"/>
                <a:sym typeface="Open Sans"/>
                <a:hlinkClick r:id="rId2"/>
              </a:rPr>
              <a:t>HERE</a:t>
            </a:r>
          </a:p>
        </p:txBody>
      </p:sp>
      <p:sp>
        <p:nvSpPr>
          <p:cNvPr id="168" name="Shape 168"/>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pic>
        <p:nvPicPr>
          <p:cNvPr id="169" name="image11.png"/>
          <p:cNvPicPr/>
          <p:nvPr/>
        </p:nvPicPr>
        <p:blipFill>
          <a:blip r:embed="rId3">
            <a:extLst/>
          </a:blip>
          <a:stretch>
            <a:fillRect/>
          </a:stretch>
        </p:blipFill>
        <p:spPr>
          <a:xfrm>
            <a:off x="427099" y="3238350"/>
            <a:ext cx="889600" cy="889599"/>
          </a:xfrm>
          <a:prstGeom prst="rect">
            <a:avLst/>
          </a:prstGeom>
          <a:ln w="12700">
            <a:miter lim="400000"/>
          </a:ln>
        </p:spPr>
      </p:pic>
      <p:sp>
        <p:nvSpPr>
          <p:cNvPr id="170" name="Shape 170"/>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defRPr sz="1800"/>
            </a:pPr>
            <a:r>
              <a:rPr sz="1400" b="1">
                <a:latin typeface="Open Sans"/>
                <a:ea typeface="Open Sans"/>
                <a:cs typeface="Open Sans"/>
                <a:sym typeface="Open Sans"/>
              </a:rPr>
              <a:t>Pro Tips</a:t>
            </a: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2"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173"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174" name="Shape 174"/>
          <p:cNvSpPr/>
          <p:nvPr/>
        </p:nvSpPr>
        <p:spPr>
          <a:xfrm>
            <a:off x="318272" y="1612601"/>
            <a:ext cx="8337299" cy="24384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609600" lvl="0" indent="-508000">
              <a:buSzPct val="100000"/>
              <a:buFont typeface="Helvetica"/>
              <a:buAutoNum type="arabicPeriod"/>
              <a:defRPr sz="1800"/>
            </a:pPr>
            <a:r>
              <a:rPr sz="2000">
                <a:latin typeface="Open Sans"/>
                <a:ea typeface="Open Sans"/>
                <a:cs typeface="Open Sans"/>
                <a:sym typeface="Open Sans"/>
              </a:rPr>
              <a:t>The type of original content that we will create and post is:</a:t>
            </a: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marL="609600" lvl="0" indent="-508000">
              <a:buSzPct val="100000"/>
              <a:buFont typeface="Helvetica"/>
              <a:buAutoNum type="arabicPeriod"/>
              <a:defRPr sz="1800"/>
            </a:pPr>
            <a:r>
              <a:rPr sz="2000">
                <a:latin typeface="Open Sans"/>
                <a:ea typeface="Open Sans"/>
                <a:cs typeface="Open Sans"/>
                <a:sym typeface="Open Sans"/>
              </a:rPr>
              <a:t>The type of content we will share is:</a:t>
            </a: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marL="609600" lvl="0" indent="-508000">
              <a:buSzPct val="100000"/>
              <a:buFont typeface="Helvetica"/>
              <a:buAutoNum type="arabicPeriod"/>
              <a:defRPr sz="1800"/>
            </a:pPr>
            <a:r>
              <a:rPr sz="2000">
                <a:latin typeface="Open Sans"/>
                <a:ea typeface="Open Sans"/>
                <a:cs typeface="Open Sans"/>
                <a:sym typeface="Open Sans"/>
              </a:rPr>
              <a:t>We will post to the following channels this frequently: </a:t>
            </a:r>
          </a:p>
          <a:p>
            <a:pPr lvl="0" indent="101600">
              <a:defRPr sz="1800"/>
            </a:pPr>
            <a:r>
              <a:rPr sz="2000">
                <a:solidFill>
                  <a:srgbClr val="00AEEF"/>
                </a:solidFill>
                <a:latin typeface="Open Sans"/>
                <a:ea typeface="Open Sans"/>
                <a:cs typeface="Open Sans"/>
                <a:sym typeface="Open Sans"/>
              </a:rPr>
              <a:t>      X channel / X times a day </a:t>
            </a:r>
          </a:p>
        </p:txBody>
      </p:sp>
      <p:sp>
        <p:nvSpPr>
          <p:cNvPr id="175" name="Shape 175"/>
          <p:cNvSpPr/>
          <p:nvPr/>
        </p:nvSpPr>
        <p:spPr>
          <a:xfrm>
            <a:off x="304800" y="11974"/>
            <a:ext cx="9050999" cy="1389351"/>
          </a:xfrm>
          <a:prstGeom prst="rect">
            <a:avLst/>
          </a:prstGeom>
          <a:ln w="12700">
            <a:miter lim="400000"/>
          </a:ln>
          <a:extLst>
            <a:ext uri="{C572A759-6A51-4108-AA02-DFA0A04FC94B}">
              <ma14:wrappingTextBoxFlag xmlns:ma14="http://schemas.microsoft.com/office/mac/drawingml/2011/main" xmlns="" val="1"/>
            </a:ext>
          </a:extLst>
        </p:spPr>
        <p:txBody>
          <a:bodyPr lIns="91424" tIns="91424" rIns="91424" bIns="91424" anchor="ctr">
            <a:spAutoFit/>
          </a:bodyPr>
          <a:lstStyle>
            <a:lvl1pPr>
              <a:lnSpc>
                <a:spcPct val="90000"/>
              </a:lnSpc>
              <a:defRPr sz="4200" b="1">
                <a:latin typeface="Open Sans"/>
                <a:ea typeface="Open Sans"/>
                <a:cs typeface="Open Sans"/>
                <a:sym typeface="Open Sans"/>
              </a:defRPr>
            </a:lvl1pPr>
          </a:lstStyle>
          <a:p>
            <a:pPr lvl="0">
              <a:defRPr sz="1800" b="0"/>
            </a:pPr>
            <a:r>
              <a:rPr sz="4200" b="1"/>
              <a:t>Develop &lt;Your Company’s&gt; Content Strategy</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178"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179" name="Shape 179"/>
          <p:cNvSpPr/>
          <p:nvPr/>
        </p:nvSpPr>
        <p:spPr>
          <a:xfrm>
            <a:off x="434792" y="1612601"/>
            <a:ext cx="8337299" cy="27432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defRPr sz="1800"/>
            </a:pPr>
            <a:r>
              <a:rPr sz="2000">
                <a:latin typeface="Open Sans"/>
                <a:ea typeface="Open Sans"/>
                <a:cs typeface="Open Sans"/>
                <a:sym typeface="Open Sans"/>
              </a:rPr>
              <a:t>4.  The different audiences that we need to tailor content to are:</a:t>
            </a: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r>
              <a:rPr sz="2000">
                <a:latin typeface="Open Sans"/>
                <a:ea typeface="Open Sans"/>
                <a:cs typeface="Open Sans"/>
                <a:sym typeface="Open Sans"/>
              </a:rPr>
              <a:t>5.  My editorial calendar that maps out our content release schedule </a:t>
            </a:r>
          </a:p>
          <a:p>
            <a:pPr lvl="0">
              <a:defRPr sz="1800"/>
            </a:pPr>
            <a:r>
              <a:rPr sz="2000">
                <a:latin typeface="Open Sans"/>
                <a:ea typeface="Open Sans"/>
                <a:cs typeface="Open Sans"/>
                <a:sym typeface="Open Sans"/>
              </a:rPr>
              <a:t>     is here: </a:t>
            </a:r>
            <a:r>
              <a:rPr sz="2000">
                <a:solidFill>
                  <a:srgbClr val="00AEEF"/>
                </a:solidFill>
                <a:latin typeface="Open Sans"/>
                <a:ea typeface="Open Sans"/>
                <a:cs typeface="Open Sans"/>
                <a:sym typeface="Open Sans"/>
              </a:rPr>
              <a:t>Add Link</a:t>
            </a: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r>
              <a:rPr sz="2000">
                <a:latin typeface="Open Sans"/>
                <a:ea typeface="Open Sans"/>
                <a:cs typeface="Open Sans"/>
                <a:sym typeface="Open Sans"/>
              </a:rPr>
              <a:t>6.  My social media content calendar that maps out our promotion    </a:t>
            </a:r>
          </a:p>
          <a:p>
            <a:pPr lvl="0">
              <a:defRPr sz="1800"/>
            </a:pPr>
            <a:r>
              <a:rPr sz="2000">
                <a:latin typeface="Open Sans"/>
                <a:ea typeface="Open Sans"/>
                <a:cs typeface="Open Sans"/>
                <a:sym typeface="Open Sans"/>
              </a:rPr>
              <a:t>     plan is here: </a:t>
            </a:r>
            <a:r>
              <a:rPr sz="2000">
                <a:solidFill>
                  <a:srgbClr val="00AEEF"/>
                </a:solidFill>
                <a:latin typeface="Open Sans"/>
                <a:ea typeface="Open Sans"/>
                <a:cs typeface="Open Sans"/>
                <a:sym typeface="Open Sans"/>
              </a:rPr>
              <a:t>Add Link</a:t>
            </a:r>
          </a:p>
        </p:txBody>
      </p:sp>
      <p:sp>
        <p:nvSpPr>
          <p:cNvPr id="180" name="Shape 180"/>
          <p:cNvSpPr/>
          <p:nvPr/>
        </p:nvSpPr>
        <p:spPr>
          <a:xfrm>
            <a:off x="304800" y="11974"/>
            <a:ext cx="9050999" cy="1389351"/>
          </a:xfrm>
          <a:prstGeom prst="rect">
            <a:avLst/>
          </a:prstGeom>
          <a:ln w="12700">
            <a:miter lim="400000"/>
          </a:ln>
          <a:extLst>
            <a:ext uri="{C572A759-6A51-4108-AA02-DFA0A04FC94B}">
              <ma14:wrappingTextBoxFlag xmlns:ma14="http://schemas.microsoft.com/office/mac/drawingml/2011/main" xmlns="" val="1"/>
            </a:ext>
          </a:extLst>
        </p:spPr>
        <p:txBody>
          <a:bodyPr lIns="91424" tIns="91424" rIns="91424" bIns="91424" anchor="ctr">
            <a:spAutoFit/>
          </a:bodyPr>
          <a:lstStyle>
            <a:lvl1pPr>
              <a:lnSpc>
                <a:spcPct val="90000"/>
              </a:lnSpc>
              <a:defRPr sz="4200" b="1">
                <a:latin typeface="Open Sans"/>
                <a:ea typeface="Open Sans"/>
                <a:cs typeface="Open Sans"/>
                <a:sym typeface="Open Sans"/>
              </a:defRPr>
            </a:lvl1pPr>
          </a:lstStyle>
          <a:p>
            <a:pPr lvl="0">
              <a:defRPr sz="1800" b="0"/>
            </a:pPr>
            <a:r>
              <a:rPr sz="4200" b="1"/>
              <a:t>Develop &lt;Your Company’s&gt; Content Strategy</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Shape 182"/>
          <p:cNvSpPr>
            <a:spLocks noGrp="1"/>
          </p:cNvSpPr>
          <p:nvPr>
            <p:ph type="body" idx="1"/>
          </p:nvPr>
        </p:nvSpPr>
        <p:spPr>
          <a:xfrm>
            <a:off x="376224" y="480150"/>
            <a:ext cx="8442302" cy="566401"/>
          </a:xfrm>
          <a:prstGeom prst="rect">
            <a:avLst/>
          </a:prstGeom>
        </p:spPr>
        <p:txBody>
          <a:bodyPr lIns="0" tIns="0" rIns="0" bIns="0" anchor="ctr">
            <a:normAutofit/>
          </a:bodyPr>
          <a:lstStyle>
            <a:lvl1pPr marL="0" indent="0" defTabSz="804672">
              <a:lnSpc>
                <a:spcPct val="90000"/>
              </a:lnSpc>
              <a:buSzTx/>
              <a:buNone/>
              <a:defRPr sz="3696" b="1">
                <a:latin typeface="Open Sans"/>
                <a:ea typeface="Open Sans"/>
                <a:cs typeface="Open Sans"/>
                <a:sym typeface="Open Sans"/>
              </a:defRPr>
            </a:lvl1pPr>
          </a:lstStyle>
          <a:p>
            <a:pPr lvl="0">
              <a:defRPr sz="1800" b="0"/>
            </a:pPr>
            <a:r>
              <a:rPr sz="3696" b="1"/>
              <a:t>Measure Your Progress</a:t>
            </a:r>
          </a:p>
        </p:txBody>
      </p:sp>
      <p:sp>
        <p:nvSpPr>
          <p:cNvPr id="183" name="Shape 183"/>
          <p:cNvSpPr/>
          <p:nvPr/>
        </p:nvSpPr>
        <p:spPr>
          <a:xfrm>
            <a:off x="421292" y="1384948"/>
            <a:ext cx="8337299" cy="6096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defRPr sz="1800"/>
            </a:pPr>
            <a:r>
              <a:rPr sz="2000">
                <a:latin typeface="Open Sans"/>
                <a:ea typeface="Open Sans"/>
                <a:cs typeface="Open Sans"/>
                <a:sym typeface="Open Sans"/>
              </a:rPr>
              <a:t>Use analytics tools to see how your content is performing and track </a:t>
            </a:r>
          </a:p>
          <a:p>
            <a:pPr lvl="0">
              <a:defRPr sz="1800"/>
            </a:pPr>
            <a:r>
              <a:rPr sz="2000">
                <a:latin typeface="Open Sans"/>
                <a:ea typeface="Open Sans"/>
                <a:cs typeface="Open Sans"/>
                <a:sym typeface="Open Sans"/>
              </a:rPr>
              <a:t>on the next slide</a:t>
            </a:r>
          </a:p>
        </p:txBody>
      </p:sp>
      <p:sp>
        <p:nvSpPr>
          <p:cNvPr id="184" name="Shape 184"/>
          <p:cNvSpPr/>
          <p:nvPr/>
        </p:nvSpPr>
        <p:spPr>
          <a:xfrm>
            <a:off x="1624799" y="3242724"/>
            <a:ext cx="6976500" cy="8636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457200" lvl="0" indent="-228600">
              <a:buSzPct val="100000"/>
              <a:buFont typeface="Helvetica"/>
              <a:buChar char="●"/>
              <a:defRPr sz="1800"/>
            </a:pPr>
            <a:r>
              <a:rPr sz="1400">
                <a:latin typeface="Open Sans"/>
                <a:ea typeface="Open Sans"/>
                <a:cs typeface="Open Sans"/>
                <a:sym typeface="Open Sans"/>
              </a:rPr>
              <a:t>Align your analytics with your goals</a:t>
            </a:r>
          </a:p>
          <a:p>
            <a:pPr marL="457200" lvl="0" indent="-228600">
              <a:buSzPct val="100000"/>
              <a:buFont typeface="Helvetica"/>
              <a:buChar char="●"/>
              <a:defRPr sz="1800"/>
            </a:pPr>
            <a:r>
              <a:rPr sz="1400">
                <a:latin typeface="Open Sans"/>
                <a:ea typeface="Open Sans"/>
                <a:cs typeface="Open Sans"/>
                <a:sym typeface="Open Sans"/>
              </a:rPr>
              <a:t>Use the following tools: Hootsuite Analytics (advanced analytics &amp; custom reports), Facebook Insights &amp; Google Analytics (who, when, and how many people are viewing and interacting) </a:t>
            </a:r>
          </a:p>
        </p:txBody>
      </p:sp>
      <p:sp>
        <p:nvSpPr>
          <p:cNvPr id="185" name="Shape 185"/>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pic>
        <p:nvPicPr>
          <p:cNvPr id="186"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87" name="Shape 187"/>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defRPr sz="1800"/>
            </a:pPr>
            <a:r>
              <a:rPr sz="1400" b="1">
                <a:latin typeface="Open Sans"/>
                <a:ea typeface="Open Sans"/>
                <a:cs typeface="Open Sans"/>
                <a:sym typeface="Open Sans"/>
              </a:rPr>
              <a:t>Pro Tips</a:t>
            </a: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Shape 189"/>
          <p:cNvSpPr>
            <a:spLocks noGrp="1"/>
          </p:cNvSpPr>
          <p:nvPr>
            <p:ph type="body" idx="1"/>
          </p:nvPr>
        </p:nvSpPr>
        <p:spPr>
          <a:xfrm>
            <a:off x="376224" y="327750"/>
            <a:ext cx="8442302" cy="590399"/>
          </a:xfrm>
          <a:prstGeom prst="rect">
            <a:avLst/>
          </a:prstGeom>
        </p:spPr>
        <p:txBody>
          <a:bodyPr lIns="0" tIns="0" rIns="0" bIns="0" anchor="ctr">
            <a:normAutofit/>
          </a:bodyPr>
          <a:lstStyle/>
          <a:p>
            <a:pPr lvl="0" defTabSz="822959">
              <a:lnSpc>
                <a:spcPct val="90000"/>
              </a:lnSpc>
              <a:spcBef>
                <a:spcPts val="0"/>
              </a:spcBef>
              <a:defRPr sz="1800"/>
            </a:pPr>
            <a:r>
              <a:rPr sz="3689" b="1">
                <a:latin typeface="Open Sans"/>
                <a:ea typeface="Open Sans"/>
                <a:cs typeface="Open Sans"/>
                <a:sym typeface="Open Sans"/>
              </a:rPr>
              <a:t>&lt;</a:t>
            </a:r>
            <a:r>
              <a:rPr sz="3780" b="1">
                <a:latin typeface="Open Sans"/>
                <a:ea typeface="Open Sans"/>
                <a:cs typeface="Open Sans"/>
                <a:sym typeface="Open Sans"/>
              </a:rPr>
              <a:t>Your Company’s</a:t>
            </a:r>
            <a:r>
              <a:rPr sz="3689" b="1">
                <a:latin typeface="Open Sans"/>
                <a:ea typeface="Open Sans"/>
                <a:cs typeface="Open Sans"/>
                <a:sym typeface="Open Sans"/>
              </a:rPr>
              <a:t>&gt; Progress</a:t>
            </a:r>
          </a:p>
        </p:txBody>
      </p:sp>
      <p:graphicFrame>
        <p:nvGraphicFramePr>
          <p:cNvPr id="190" name="Table 190"/>
          <p:cNvGraphicFramePr/>
          <p:nvPr/>
        </p:nvGraphicFramePr>
        <p:xfrm>
          <a:off x="376225" y="1313208"/>
          <a:ext cx="8163975" cy="3278713"/>
        </p:xfrm>
        <a:graphic>
          <a:graphicData uri="http://schemas.openxmlformats.org/drawingml/2006/table">
            <a:tbl>
              <a:tblPr>
                <a:tableStyleId>{4C3C2611-4C71-4FC5-86AE-919BDF0F9419}</a:tableStyleId>
              </a:tblPr>
              <a:tblGrid>
                <a:gridCol w="1491775"/>
                <a:gridCol w="1946600"/>
                <a:gridCol w="1986775"/>
                <a:gridCol w="2738825"/>
              </a:tblGrid>
              <a:tr h="590408">
                <a:tc>
                  <a:txBody>
                    <a:bodyPr/>
                    <a:lstStyle/>
                    <a:p>
                      <a:pPr lvl="0" algn="ctr">
                        <a:defRPr sz="1800" b="0" i="0"/>
                      </a:pPr>
                      <a:r>
                        <a:rPr sz="1400" b="1">
                          <a:solidFill>
                            <a:srgbClr val="FFFFFF"/>
                          </a:solidFill>
                        </a:rPr>
                        <a:t>Social Media Channel</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Top Performing Content</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Lowest Performing Content                                   </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Action Required </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r>
              <a:tr h="528485">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r h="244990">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289039">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352314">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352314">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352314">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352314">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r>
            </a:tbl>
          </a:graphicData>
        </a:graphic>
      </p:graphicFrame>
      <p:pic>
        <p:nvPicPr>
          <p:cNvPr id="191" name="image13.png"/>
          <p:cNvPicPr/>
          <p:nvPr/>
        </p:nvPicPr>
        <p:blipFill>
          <a:blip r:embed="rId2">
            <a:extLst/>
          </a:blip>
          <a:stretch>
            <a:fillRect/>
          </a:stretch>
        </p:blipFill>
        <p:spPr>
          <a:xfrm>
            <a:off x="8524999" y="4504525"/>
            <a:ext cx="379350" cy="379350"/>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p:cNvSpPr>
          <p:nvPr>
            <p:ph type="body" idx="1"/>
          </p:nvPr>
        </p:nvSpPr>
        <p:spPr>
          <a:xfrm>
            <a:off x="481391" y="1460207"/>
            <a:ext cx="8337299" cy="3316500"/>
          </a:xfrm>
          <a:prstGeom prst="rect">
            <a:avLst/>
          </a:prstGeom>
        </p:spPr>
        <p:txBody>
          <a:bodyPr lIns="0" tIns="0" rIns="0" bIns="0">
            <a:normAutofit/>
          </a:bodyPr>
          <a:lstStyle/>
          <a:p>
            <a:pPr marL="0" lvl="0" indent="0">
              <a:lnSpc>
                <a:spcPct val="150000"/>
              </a:lnSpc>
              <a:buSzTx/>
              <a:buNone/>
              <a:defRPr sz="1800"/>
            </a:pPr>
            <a:r>
              <a:rPr sz="2000">
                <a:latin typeface="Open Sans"/>
                <a:ea typeface="Open Sans"/>
                <a:cs typeface="Open Sans"/>
                <a:sym typeface="Open Sans"/>
              </a:rPr>
              <a:t>A social media strategy will help you stay focused on your objectives and will allow other team members to participate in execution. This template will guide your through the steps of developing your social media strategy, providing helpful tips along the way. </a:t>
            </a:r>
          </a:p>
          <a:p>
            <a:pPr marL="0" lvl="0" indent="0">
              <a:lnSpc>
                <a:spcPct val="150000"/>
              </a:lnSpc>
              <a:buSzTx/>
              <a:buNone/>
              <a:defRPr sz="1800"/>
            </a:pPr>
            <a:endParaRPr sz="2000">
              <a:latin typeface="Open Sans"/>
              <a:ea typeface="Open Sans"/>
              <a:cs typeface="Open Sans"/>
              <a:sym typeface="Open Sans"/>
            </a:endParaRPr>
          </a:p>
          <a:p>
            <a:pPr marL="0" lvl="0" indent="0">
              <a:lnSpc>
                <a:spcPct val="150000"/>
              </a:lnSpc>
              <a:buSzTx/>
              <a:buNone/>
              <a:defRPr sz="1800"/>
            </a:pPr>
            <a:r>
              <a:rPr sz="2000">
                <a:latin typeface="Open Sans"/>
                <a:ea typeface="Open Sans"/>
                <a:cs typeface="Open Sans"/>
                <a:sym typeface="Open Sans"/>
              </a:rPr>
              <a:t>For more information, reference our </a:t>
            </a:r>
            <a:r>
              <a:rPr sz="2000">
                <a:latin typeface="Open Sans"/>
                <a:ea typeface="Open Sans"/>
                <a:cs typeface="Open Sans"/>
                <a:sym typeface="Open Sans"/>
                <a:hlinkClick r:id="rId2"/>
              </a:rPr>
              <a:t>Social Media Strategy Guide</a:t>
            </a:r>
            <a:r>
              <a:rPr sz="2000">
                <a:latin typeface="Open Sans"/>
                <a:ea typeface="Open Sans"/>
                <a:cs typeface="Open Sans"/>
                <a:sym typeface="Open Sans"/>
              </a:rPr>
              <a:t>. </a:t>
            </a:r>
          </a:p>
        </p:txBody>
      </p:sp>
      <p:sp>
        <p:nvSpPr>
          <p:cNvPr id="92" name="Shape 92"/>
          <p:cNvSpPr/>
          <p:nvPr/>
        </p:nvSpPr>
        <p:spPr>
          <a:xfrm>
            <a:off x="376236" y="381534"/>
            <a:ext cx="8442302" cy="635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nSpc>
                <a:spcPct val="90000"/>
              </a:lnSpc>
              <a:defRPr sz="4200" b="1">
                <a:latin typeface="Open Sans"/>
                <a:ea typeface="Open Sans"/>
                <a:cs typeface="Open Sans"/>
                <a:sym typeface="Open Sans"/>
              </a:defRPr>
            </a:lvl1pPr>
          </a:lstStyle>
          <a:p>
            <a:pPr lvl="0">
              <a:defRPr sz="1800" b="0"/>
            </a:pPr>
            <a:r>
              <a:rPr sz="4200" b="1"/>
              <a:t>How to Use This Template</a:t>
            </a:r>
          </a:p>
        </p:txBody>
      </p:sp>
      <p:sp>
        <p:nvSpPr>
          <p:cNvPr id="93" name="Shape 93"/>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p:cNvSpPr>
            <a:spLocks noGrp="1"/>
          </p:cNvSpPr>
          <p:nvPr>
            <p:ph type="body" idx="1"/>
          </p:nvPr>
        </p:nvSpPr>
        <p:spPr>
          <a:xfrm>
            <a:off x="376224" y="480150"/>
            <a:ext cx="8442302" cy="566401"/>
          </a:xfrm>
          <a:prstGeom prst="rect">
            <a:avLst/>
          </a:prstGeom>
        </p:spPr>
        <p:txBody>
          <a:bodyPr lIns="0" tIns="0" rIns="0" bIns="0" anchor="ctr">
            <a:normAutofit/>
          </a:bodyPr>
          <a:lstStyle>
            <a:lvl1pPr marL="0" indent="0" defTabSz="804672">
              <a:lnSpc>
                <a:spcPct val="90000"/>
              </a:lnSpc>
              <a:buSzTx/>
              <a:buNone/>
              <a:defRPr sz="3696" b="1">
                <a:latin typeface="Open Sans"/>
                <a:ea typeface="Open Sans"/>
                <a:cs typeface="Open Sans"/>
                <a:sym typeface="Open Sans"/>
              </a:defRPr>
            </a:lvl1pPr>
          </a:lstStyle>
          <a:p>
            <a:pPr lvl="0">
              <a:defRPr sz="1800" b="0"/>
            </a:pPr>
            <a:r>
              <a:rPr sz="3696" b="1"/>
              <a:t>Refine Your Strategy</a:t>
            </a:r>
          </a:p>
        </p:txBody>
      </p:sp>
      <p:sp>
        <p:nvSpPr>
          <p:cNvPr id="194" name="Shape 194"/>
          <p:cNvSpPr/>
          <p:nvPr/>
        </p:nvSpPr>
        <p:spPr>
          <a:xfrm>
            <a:off x="376225" y="1379599"/>
            <a:ext cx="8137798" cy="6096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2000">
                <a:latin typeface="Open Sans"/>
                <a:ea typeface="Open Sans"/>
                <a:cs typeface="Open Sans"/>
                <a:sym typeface="Open Sans"/>
              </a:defRPr>
            </a:lvl1pPr>
          </a:lstStyle>
          <a:p>
            <a:pPr lvl="0">
              <a:defRPr sz="1800"/>
            </a:pPr>
            <a:r>
              <a:rPr sz="2000"/>
              <a:t>Complete the questions/statements on the next two slides to help you optimize your strategy </a:t>
            </a:r>
          </a:p>
        </p:txBody>
      </p:sp>
      <p:sp>
        <p:nvSpPr>
          <p:cNvPr id="195" name="Shape 195"/>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7"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198"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199" name="Shape 199"/>
          <p:cNvSpPr>
            <a:spLocks noGrp="1"/>
          </p:cNvSpPr>
          <p:nvPr>
            <p:ph type="body" idx="1"/>
          </p:nvPr>
        </p:nvSpPr>
        <p:spPr>
          <a:xfrm>
            <a:off x="376224" y="327750"/>
            <a:ext cx="8442302" cy="590399"/>
          </a:xfrm>
          <a:prstGeom prst="rect">
            <a:avLst/>
          </a:prstGeom>
        </p:spPr>
        <p:txBody>
          <a:bodyPr lIns="0" tIns="0" rIns="0" bIns="0" anchor="ctr">
            <a:normAutofit/>
          </a:bodyPr>
          <a:lstStyle/>
          <a:p>
            <a:pPr lvl="0" defTabSz="822959">
              <a:lnSpc>
                <a:spcPct val="90000"/>
              </a:lnSpc>
              <a:spcBef>
                <a:spcPts val="0"/>
              </a:spcBef>
              <a:defRPr sz="1800"/>
            </a:pPr>
            <a:r>
              <a:rPr sz="3689" b="1">
                <a:latin typeface="Open Sans"/>
                <a:ea typeface="Open Sans"/>
                <a:cs typeface="Open Sans"/>
                <a:sym typeface="Open Sans"/>
              </a:rPr>
              <a:t>&lt;</a:t>
            </a:r>
            <a:r>
              <a:rPr sz="3780" b="1">
                <a:latin typeface="Open Sans"/>
                <a:ea typeface="Open Sans"/>
                <a:cs typeface="Open Sans"/>
                <a:sym typeface="Open Sans"/>
              </a:rPr>
              <a:t>Your Company’s</a:t>
            </a:r>
            <a:r>
              <a:rPr sz="3689" b="1">
                <a:latin typeface="Open Sans"/>
                <a:ea typeface="Open Sans"/>
                <a:cs typeface="Open Sans"/>
                <a:sym typeface="Open Sans"/>
              </a:rPr>
              <a:t>&gt; Learnings</a:t>
            </a:r>
          </a:p>
        </p:txBody>
      </p:sp>
      <p:sp>
        <p:nvSpPr>
          <p:cNvPr id="200" name="Shape 200"/>
          <p:cNvSpPr/>
          <p:nvPr/>
        </p:nvSpPr>
        <p:spPr>
          <a:xfrm>
            <a:off x="388184" y="1460201"/>
            <a:ext cx="8337299" cy="18288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609600" lvl="0" indent="-508000">
              <a:buSzPct val="100000"/>
              <a:buFont typeface="Helvetica"/>
              <a:buAutoNum type="arabicPeriod"/>
              <a:defRPr sz="1800"/>
            </a:pPr>
            <a:r>
              <a:rPr sz="2000">
                <a:latin typeface="Open Sans"/>
                <a:ea typeface="Open Sans"/>
                <a:cs typeface="Open Sans"/>
                <a:sym typeface="Open Sans"/>
              </a:rPr>
              <a:t>What worked well? </a:t>
            </a: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marL="609600" lvl="0" indent="-508000">
              <a:buSzPct val="100000"/>
              <a:buFont typeface="Helvetica"/>
              <a:buAutoNum type="arabicPeriod"/>
              <a:defRPr sz="1800"/>
            </a:pPr>
            <a:r>
              <a:rPr sz="2000">
                <a:latin typeface="Open Sans"/>
                <a:ea typeface="Open Sans"/>
                <a:cs typeface="Open Sans"/>
                <a:sym typeface="Open Sans"/>
              </a:rPr>
              <a:t>What didn’t work well?</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2"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203"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204" name="Shape 204"/>
          <p:cNvSpPr>
            <a:spLocks noGrp="1"/>
          </p:cNvSpPr>
          <p:nvPr>
            <p:ph type="body" idx="1"/>
          </p:nvPr>
        </p:nvSpPr>
        <p:spPr>
          <a:xfrm>
            <a:off x="376224" y="327750"/>
            <a:ext cx="8442302" cy="590399"/>
          </a:xfrm>
          <a:prstGeom prst="rect">
            <a:avLst/>
          </a:prstGeom>
        </p:spPr>
        <p:txBody>
          <a:bodyPr lIns="0" tIns="0" rIns="0" bIns="0" anchor="ctr">
            <a:normAutofit/>
          </a:bodyPr>
          <a:lstStyle/>
          <a:p>
            <a:pPr lvl="0" defTabSz="822959">
              <a:lnSpc>
                <a:spcPct val="90000"/>
              </a:lnSpc>
              <a:spcBef>
                <a:spcPts val="0"/>
              </a:spcBef>
              <a:defRPr sz="1800"/>
            </a:pPr>
            <a:r>
              <a:rPr sz="3689" b="1">
                <a:latin typeface="Open Sans"/>
                <a:ea typeface="Open Sans"/>
                <a:cs typeface="Open Sans"/>
                <a:sym typeface="Open Sans"/>
              </a:rPr>
              <a:t>&lt;</a:t>
            </a:r>
            <a:r>
              <a:rPr sz="3780" b="1">
                <a:latin typeface="Open Sans"/>
                <a:ea typeface="Open Sans"/>
                <a:cs typeface="Open Sans"/>
                <a:sym typeface="Open Sans"/>
              </a:rPr>
              <a:t>Your Company’s</a:t>
            </a:r>
            <a:r>
              <a:rPr sz="3689" b="1">
                <a:latin typeface="Open Sans"/>
                <a:ea typeface="Open Sans"/>
                <a:cs typeface="Open Sans"/>
                <a:sym typeface="Open Sans"/>
              </a:rPr>
              <a:t>&gt; Learnings</a:t>
            </a:r>
          </a:p>
        </p:txBody>
      </p:sp>
      <p:sp>
        <p:nvSpPr>
          <p:cNvPr id="205" name="Shape 205"/>
          <p:cNvSpPr/>
          <p:nvPr/>
        </p:nvSpPr>
        <p:spPr>
          <a:xfrm>
            <a:off x="481400" y="1460201"/>
            <a:ext cx="8337299" cy="24384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defRPr sz="1800"/>
            </a:pPr>
            <a:r>
              <a:rPr sz="2000">
                <a:latin typeface="Open Sans"/>
                <a:ea typeface="Open Sans"/>
                <a:cs typeface="Open Sans"/>
                <a:sym typeface="Open Sans"/>
              </a:rPr>
              <a:t>3.    Our new goals for the next period/quarter are: </a:t>
            </a:r>
          </a:p>
          <a:p>
            <a:pPr lvl="0">
              <a:defRPr sz="1800"/>
            </a:pPr>
            <a:endParaRPr sz="2000">
              <a:latin typeface="Open Sans"/>
              <a:ea typeface="Open Sans"/>
              <a:cs typeface="Open Sans"/>
              <a:sym typeface="Open Sans"/>
            </a:endParaRPr>
          </a:p>
          <a:p>
            <a:pPr lvl="0">
              <a:defRPr sz="1800"/>
            </a:pPr>
            <a:r>
              <a:rPr sz="2000">
                <a:solidFill>
                  <a:srgbClr val="00AEEF"/>
                </a:solidFill>
                <a:latin typeface="Open Sans"/>
                <a:ea typeface="Open Sans"/>
                <a:cs typeface="Open Sans"/>
                <a:sym typeface="Open Sans"/>
              </a:rPr>
              <a:t>Goal #1: </a:t>
            </a:r>
          </a:p>
          <a:p>
            <a:pPr lvl="0">
              <a:defRPr sz="1800"/>
            </a:pPr>
            <a:r>
              <a:rPr sz="2000">
                <a:solidFill>
                  <a:srgbClr val="00AEEF"/>
                </a:solidFill>
                <a:latin typeface="Open Sans"/>
                <a:ea typeface="Open Sans"/>
                <a:cs typeface="Open Sans"/>
                <a:sym typeface="Open Sans"/>
              </a:rPr>
              <a:t>Goal #2:</a:t>
            </a:r>
          </a:p>
          <a:p>
            <a:pPr lvl="0">
              <a:defRPr sz="1800"/>
            </a:pPr>
            <a:r>
              <a:rPr sz="2000">
                <a:solidFill>
                  <a:srgbClr val="00AEEF"/>
                </a:solidFill>
                <a:latin typeface="Open Sans"/>
                <a:ea typeface="Open Sans"/>
                <a:cs typeface="Open Sans"/>
                <a:sym typeface="Open Sans"/>
              </a:rPr>
              <a:t>Goal #2:</a:t>
            </a:r>
          </a:p>
          <a:p>
            <a:pPr lvl="0">
              <a:defRPr sz="1800"/>
            </a:pPr>
            <a:endParaRPr sz="2000">
              <a:latin typeface="Open Sans"/>
              <a:ea typeface="Open Sans"/>
              <a:cs typeface="Open Sans"/>
              <a:sym typeface="Open Sans"/>
            </a:endParaRPr>
          </a:p>
          <a:p>
            <a:pPr lvl="0">
              <a:defRPr sz="1800"/>
            </a:pPr>
            <a:endParaRPr sz="2000">
              <a:latin typeface="Open Sans"/>
              <a:ea typeface="Open Sans"/>
              <a:cs typeface="Open Sans"/>
              <a:sym typeface="Open Sans"/>
            </a:endParaRPr>
          </a:p>
          <a:p>
            <a:pPr lvl="0">
              <a:defRPr sz="1800"/>
            </a:pPr>
            <a:r>
              <a:rPr sz="2000">
                <a:latin typeface="Open Sans"/>
                <a:ea typeface="Open Sans"/>
                <a:cs typeface="Open Sans"/>
                <a:sym typeface="Open Sans"/>
              </a:rPr>
              <a:t>4.    Changes we will make to our strategy based on learnings are: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body" idx="1"/>
          </p:nvPr>
        </p:nvSpPr>
        <p:spPr>
          <a:xfrm>
            <a:off x="481391" y="1460207"/>
            <a:ext cx="8337299" cy="3316500"/>
          </a:xfrm>
          <a:prstGeom prst="rect">
            <a:avLst/>
          </a:prstGeom>
        </p:spPr>
        <p:txBody>
          <a:bodyPr lIns="0" tIns="0" rIns="0" bIns="0">
            <a:normAutofit/>
          </a:bodyPr>
          <a:lstStyle/>
          <a:p>
            <a:pPr marL="609600" lvl="0" indent="-508000">
              <a:lnSpc>
                <a:spcPct val="150000"/>
              </a:lnSpc>
              <a:buClr>
                <a:srgbClr val="000000"/>
              </a:buClr>
              <a:buFont typeface="Helvetica"/>
              <a:buAutoNum type="arabicPeriod"/>
              <a:defRPr sz="1800"/>
            </a:pPr>
            <a:r>
              <a:rPr sz="2000">
                <a:latin typeface="Open Sans"/>
                <a:ea typeface="Open Sans"/>
                <a:cs typeface="Open Sans"/>
                <a:sym typeface="Open Sans"/>
              </a:rPr>
              <a:t>Establish SMART social media goals</a:t>
            </a:r>
          </a:p>
          <a:p>
            <a:pPr marL="609600" lvl="0" indent="-508000">
              <a:lnSpc>
                <a:spcPct val="150000"/>
              </a:lnSpc>
              <a:buClr>
                <a:srgbClr val="000000"/>
              </a:buClr>
              <a:buFont typeface="Helvetica"/>
              <a:buAutoNum type="arabicPeriod"/>
              <a:defRPr sz="1800"/>
            </a:pPr>
            <a:r>
              <a:rPr sz="2000">
                <a:latin typeface="Open Sans"/>
                <a:ea typeface="Open Sans"/>
                <a:cs typeface="Open Sans"/>
                <a:sym typeface="Open Sans"/>
              </a:rPr>
              <a:t>Audit your social media presence</a:t>
            </a:r>
          </a:p>
          <a:p>
            <a:pPr marL="609600" lvl="0" indent="-508000">
              <a:lnSpc>
                <a:spcPct val="150000"/>
              </a:lnSpc>
              <a:buClr>
                <a:srgbClr val="000000"/>
              </a:buClr>
              <a:buFont typeface="Helvetica"/>
              <a:buAutoNum type="arabicPeriod"/>
              <a:defRPr sz="1800"/>
            </a:pPr>
            <a:r>
              <a:rPr sz="2000">
                <a:latin typeface="Open Sans"/>
                <a:ea typeface="Open Sans"/>
                <a:cs typeface="Open Sans"/>
                <a:sym typeface="Open Sans"/>
              </a:rPr>
              <a:t>Develop a content strategy </a:t>
            </a:r>
          </a:p>
          <a:p>
            <a:pPr marL="609600" lvl="0" indent="-508000">
              <a:lnSpc>
                <a:spcPct val="150000"/>
              </a:lnSpc>
              <a:buClr>
                <a:srgbClr val="000000"/>
              </a:buClr>
              <a:buFont typeface="Helvetica"/>
              <a:buAutoNum type="arabicPeriod"/>
              <a:defRPr sz="1800"/>
            </a:pPr>
            <a:r>
              <a:rPr sz="2000">
                <a:latin typeface="Open Sans"/>
                <a:ea typeface="Open Sans"/>
                <a:cs typeface="Open Sans"/>
                <a:sym typeface="Open Sans"/>
              </a:rPr>
              <a:t>Measure your progress</a:t>
            </a:r>
          </a:p>
          <a:p>
            <a:pPr marL="609600" lvl="0" indent="-508000">
              <a:lnSpc>
                <a:spcPct val="150000"/>
              </a:lnSpc>
              <a:buClr>
                <a:srgbClr val="000000"/>
              </a:buClr>
              <a:buFont typeface="Helvetica"/>
              <a:buAutoNum type="arabicPeriod"/>
              <a:defRPr sz="1800"/>
            </a:pPr>
            <a:r>
              <a:rPr sz="2000">
                <a:latin typeface="Open Sans"/>
                <a:ea typeface="Open Sans"/>
                <a:cs typeface="Open Sans"/>
                <a:sym typeface="Open Sans"/>
              </a:rPr>
              <a:t>Refine your strategy</a:t>
            </a:r>
          </a:p>
        </p:txBody>
      </p:sp>
      <p:sp>
        <p:nvSpPr>
          <p:cNvPr id="96" name="Shape 96"/>
          <p:cNvSpPr/>
          <p:nvPr/>
        </p:nvSpPr>
        <p:spPr>
          <a:xfrm>
            <a:off x="376236" y="381534"/>
            <a:ext cx="8442302" cy="635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nSpc>
                <a:spcPct val="90000"/>
              </a:lnSpc>
              <a:defRPr sz="4200" b="1">
                <a:latin typeface="Open Sans"/>
                <a:ea typeface="Open Sans"/>
                <a:cs typeface="Open Sans"/>
                <a:sym typeface="Open Sans"/>
              </a:defRPr>
            </a:lvl1pPr>
          </a:lstStyle>
          <a:p>
            <a:pPr lvl="0">
              <a:defRPr sz="1800" b="0"/>
            </a:pPr>
            <a:r>
              <a:rPr sz="4200" b="1"/>
              <a:t>Table of Contents</a:t>
            </a:r>
          </a:p>
        </p:txBody>
      </p:sp>
      <p:sp>
        <p:nvSpPr>
          <p:cNvPr id="97" name="Shape 97"/>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9" name="Table 99"/>
          <p:cNvGraphicFramePr/>
          <p:nvPr/>
        </p:nvGraphicFramePr>
        <p:xfrm>
          <a:off x="1429524" y="1791109"/>
          <a:ext cx="2937650" cy="2974270"/>
        </p:xfrm>
        <a:graphic>
          <a:graphicData uri="http://schemas.openxmlformats.org/drawingml/2006/table">
            <a:tbl>
              <a:tblPr>
                <a:tableStyleId>{4C3C2611-4C71-4FC5-86AE-919BDF0F9419}</a:tableStyleId>
              </a:tblPr>
              <a:tblGrid>
                <a:gridCol w="2937650"/>
              </a:tblGrid>
              <a:tr h="627275">
                <a:tc>
                  <a:txBody>
                    <a:bodyPr/>
                    <a:lstStyle/>
                    <a:p>
                      <a:pPr lvl="0" algn="ctr">
                        <a:defRPr sz="1800" b="0" i="0"/>
                      </a:pPr>
                      <a:r>
                        <a:rPr sz="2000" b="1">
                          <a:solidFill>
                            <a:srgbClr val="FFFFFF"/>
                          </a:solidFill>
                        </a:rPr>
                        <a:t>Business Goals</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r>
              <a:tr h="469399">
                <a:tc>
                  <a:txBody>
                    <a:bodyPr/>
                    <a:lstStyle/>
                    <a:p>
                      <a:pPr marL="4300" lvl="0" indent="135399">
                        <a:defRPr sz="1800" b="0" i="0"/>
                      </a:pPr>
                      <a:r>
                        <a:rPr sz="1700"/>
                        <a:t>Brand Awareness</a:t>
                      </a: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r h="469399">
                <a:tc>
                  <a:txBody>
                    <a:bodyPr/>
                    <a:lstStyle/>
                    <a:p>
                      <a:pPr marL="4300" lvl="0" indent="135399">
                        <a:defRPr sz="1800" b="0" i="0"/>
                      </a:pPr>
                      <a:r>
                        <a:rPr sz="1700"/>
                        <a:t>Thought Leadership </a:t>
                      </a: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469399">
                <a:tc>
                  <a:txBody>
                    <a:bodyPr/>
                    <a:lstStyle/>
                    <a:p>
                      <a:pPr marL="4300" lvl="0" indent="135399">
                        <a:defRPr sz="1800" b="0" i="0"/>
                      </a:pPr>
                      <a:r>
                        <a:rPr sz="1700"/>
                        <a:t>Word of Mouth</a:t>
                      </a: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469399">
                <a:tc>
                  <a:txBody>
                    <a:bodyPr/>
                    <a:lstStyle/>
                    <a:p>
                      <a:pPr marL="4300" lvl="0" indent="135399">
                        <a:defRPr sz="1800" b="0" i="0"/>
                      </a:pPr>
                      <a:r>
                        <a:rPr sz="1700"/>
                        <a:t>Leads</a:t>
                      </a: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469399">
                <a:tc>
                  <a:txBody>
                    <a:bodyPr/>
                    <a:lstStyle/>
                    <a:p>
                      <a:pPr marL="4300" lvl="0" indent="135399">
                        <a:defRPr sz="1800" b="0" i="0"/>
                      </a:pPr>
                      <a:r>
                        <a:rPr sz="1700"/>
                        <a:t>Sales</a:t>
                      </a: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r>
            </a:tbl>
          </a:graphicData>
        </a:graphic>
      </p:graphicFrame>
      <p:graphicFrame>
        <p:nvGraphicFramePr>
          <p:cNvPr id="100" name="Table 100"/>
          <p:cNvGraphicFramePr/>
          <p:nvPr/>
        </p:nvGraphicFramePr>
        <p:xfrm>
          <a:off x="4640762" y="1791109"/>
          <a:ext cx="2937650" cy="2974270"/>
        </p:xfrm>
        <a:graphic>
          <a:graphicData uri="http://schemas.openxmlformats.org/drawingml/2006/table">
            <a:tbl>
              <a:tblPr>
                <a:tableStyleId>{4C3C2611-4C71-4FC5-86AE-919BDF0F9419}</a:tableStyleId>
              </a:tblPr>
              <a:tblGrid>
                <a:gridCol w="2937650"/>
              </a:tblGrid>
              <a:tr h="627275">
                <a:tc>
                  <a:txBody>
                    <a:bodyPr/>
                    <a:lstStyle/>
                    <a:p>
                      <a:pPr lvl="0" algn="ctr">
                        <a:defRPr sz="1800" b="0" i="0"/>
                      </a:pPr>
                      <a:r>
                        <a:rPr sz="2000" b="1">
                          <a:solidFill>
                            <a:srgbClr val="FFFFFF"/>
                          </a:solidFill>
                        </a:rPr>
                        <a:t>Social Goals</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8DC540"/>
                    </a:solidFill>
                  </a:tcPr>
                </a:tc>
              </a:tr>
              <a:tr h="469399">
                <a:tc>
                  <a:txBody>
                    <a:bodyPr/>
                    <a:lstStyle/>
                    <a:p>
                      <a:pPr marL="4300" lvl="0" indent="135399">
                        <a:defRPr sz="1800" b="0" i="0"/>
                      </a:pPr>
                      <a:r>
                        <a:rPr sz="1700"/>
                        <a:t>Reach</a:t>
                      </a: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r h="469399">
                <a:tc>
                  <a:txBody>
                    <a:bodyPr/>
                    <a:lstStyle/>
                    <a:p>
                      <a:pPr marL="4300" lvl="0" indent="135399">
                        <a:defRPr sz="1800" b="0" i="0"/>
                      </a:pPr>
                      <a:r>
                        <a:rPr sz="1700"/>
                        <a:t>Consumption</a:t>
                      </a: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469399">
                <a:tc>
                  <a:txBody>
                    <a:bodyPr/>
                    <a:lstStyle/>
                    <a:p>
                      <a:pPr marL="4300" lvl="0" indent="135399">
                        <a:defRPr sz="1800" b="0" i="0"/>
                      </a:pPr>
                      <a:r>
                        <a:rPr sz="1700"/>
                        <a:t>Shares, Likes, Retweets</a:t>
                      </a: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469399">
                <a:tc>
                  <a:txBody>
                    <a:bodyPr/>
                    <a:lstStyle/>
                    <a:p>
                      <a:pPr marL="4300" lvl="0" indent="135399">
                        <a:defRPr sz="1800" b="0" i="0"/>
                      </a:pPr>
                      <a:r>
                        <a:rPr sz="1700"/>
                        <a:t>Actions </a:t>
                      </a: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469399">
                <a:tc>
                  <a:txBody>
                    <a:bodyPr/>
                    <a:lstStyle/>
                    <a:p>
                      <a:pPr marL="4300" lvl="0" indent="135399">
                        <a:defRPr sz="1800" b="0" i="0"/>
                      </a:pPr>
                      <a:r>
                        <a:rPr sz="1700"/>
                        <a:t>Conversion</a:t>
                      </a: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r>
            </a:tbl>
          </a:graphicData>
        </a:graphic>
      </p:graphicFrame>
      <p:sp>
        <p:nvSpPr>
          <p:cNvPr id="101" name="Shape 101"/>
          <p:cNvSpPr>
            <a:spLocks noGrp="1"/>
          </p:cNvSpPr>
          <p:nvPr>
            <p:ph type="body" idx="1"/>
          </p:nvPr>
        </p:nvSpPr>
        <p:spPr>
          <a:xfrm>
            <a:off x="376224" y="327774"/>
            <a:ext cx="8442302" cy="1116899"/>
          </a:xfrm>
          <a:prstGeom prst="rect">
            <a:avLst/>
          </a:prstGeom>
        </p:spPr>
        <p:txBody>
          <a:bodyPr lIns="0" tIns="0" rIns="0" bIns="0" anchor="ctr">
            <a:normAutofit/>
          </a:bodyPr>
          <a:lstStyle>
            <a:lvl1pPr marL="0" indent="0" defTabSz="832104">
              <a:lnSpc>
                <a:spcPct val="90000"/>
              </a:lnSpc>
              <a:buSzTx/>
              <a:buNone/>
              <a:defRPr sz="3822" b="1">
                <a:latin typeface="Open Sans"/>
                <a:ea typeface="Open Sans"/>
                <a:cs typeface="Open Sans"/>
                <a:sym typeface="Open Sans"/>
              </a:defRPr>
            </a:lvl1pPr>
          </a:lstStyle>
          <a:p>
            <a:pPr lvl="0">
              <a:defRPr sz="1800" b="0"/>
            </a:pPr>
            <a:r>
              <a:rPr sz="3822" b="1"/>
              <a:t>Aligning Social Goals to Business Goals</a:t>
            </a:r>
          </a:p>
        </p:txBody>
      </p:sp>
      <p:sp>
        <p:nvSpPr>
          <p:cNvPr id="102" name="Shape 102"/>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body" idx="1"/>
          </p:nvPr>
        </p:nvSpPr>
        <p:spPr>
          <a:xfrm>
            <a:off x="376224" y="632550"/>
            <a:ext cx="8442302" cy="566401"/>
          </a:xfrm>
          <a:prstGeom prst="rect">
            <a:avLst/>
          </a:prstGeom>
        </p:spPr>
        <p:txBody>
          <a:bodyPr lIns="0" tIns="0" rIns="0" bIns="0" anchor="ctr">
            <a:normAutofit/>
          </a:bodyPr>
          <a:lstStyle>
            <a:lvl1pPr marL="0" indent="0" defTabSz="804672">
              <a:lnSpc>
                <a:spcPct val="90000"/>
              </a:lnSpc>
              <a:buSzTx/>
              <a:buNone/>
              <a:defRPr sz="3696" b="1">
                <a:latin typeface="Open Sans"/>
                <a:ea typeface="Open Sans"/>
                <a:cs typeface="Open Sans"/>
                <a:sym typeface="Open Sans"/>
              </a:defRPr>
            </a:lvl1pPr>
          </a:lstStyle>
          <a:p>
            <a:pPr lvl="0">
              <a:defRPr sz="1800" b="0"/>
            </a:pPr>
            <a:r>
              <a:rPr sz="3696" b="1"/>
              <a:t>Establish SMART Social Media Goals</a:t>
            </a:r>
          </a:p>
        </p:txBody>
      </p:sp>
      <p:pic>
        <p:nvPicPr>
          <p:cNvPr id="105"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06" name="Shape 106"/>
          <p:cNvSpPr/>
          <p:nvPr/>
        </p:nvSpPr>
        <p:spPr>
          <a:xfrm>
            <a:off x="1436849" y="3302149"/>
            <a:ext cx="6960901" cy="8636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457200" lvl="0" indent="-228600">
              <a:buClr>
                <a:srgbClr val="00AEEF"/>
              </a:buClr>
              <a:buSzPct val="100000"/>
              <a:buFont typeface="Helvetica"/>
              <a:buChar char="●"/>
              <a:defRPr sz="1800"/>
            </a:pPr>
            <a:r>
              <a:rPr sz="1400">
                <a:latin typeface="Open Sans"/>
                <a:ea typeface="Open Sans"/>
                <a:cs typeface="Open Sans"/>
                <a:sym typeface="Open Sans"/>
              </a:rPr>
              <a:t>Make your goals specific, measurable, attainable, relevant and time-bound </a:t>
            </a:r>
          </a:p>
          <a:p>
            <a:pPr marL="457200" lvl="0" indent="-228600">
              <a:buClr>
                <a:srgbClr val="00AEEF"/>
              </a:buClr>
              <a:buSzPct val="100000"/>
              <a:buFont typeface="Helvetica"/>
              <a:buChar char="●"/>
              <a:defRPr sz="1800"/>
            </a:pPr>
            <a:r>
              <a:rPr sz="1400">
                <a:latin typeface="Open Sans"/>
                <a:ea typeface="Open Sans"/>
                <a:cs typeface="Open Sans"/>
                <a:sym typeface="Open Sans"/>
              </a:rPr>
              <a:t>Avoid goals that focus on vanity metrics such as Followers</a:t>
            </a:r>
          </a:p>
          <a:p>
            <a:pPr marL="457200" lvl="0" indent="-228600">
              <a:buClr>
                <a:srgbClr val="00AEEF"/>
              </a:buClr>
              <a:buSzPct val="100000"/>
              <a:buFont typeface="Helvetica"/>
              <a:buChar char="●"/>
              <a:defRPr sz="1800"/>
            </a:pPr>
            <a:r>
              <a:rPr sz="1400">
                <a:latin typeface="Open Sans"/>
                <a:ea typeface="Open Sans"/>
                <a:cs typeface="Open Sans"/>
                <a:sym typeface="Open Sans"/>
              </a:rPr>
              <a:t>Align social media goals with department goals for sales, marketing, productivity, etc.</a:t>
            </a:r>
          </a:p>
        </p:txBody>
      </p:sp>
      <p:sp>
        <p:nvSpPr>
          <p:cNvPr id="107" name="Shape 107"/>
          <p:cNvSpPr/>
          <p:nvPr/>
        </p:nvSpPr>
        <p:spPr>
          <a:xfrm>
            <a:off x="482024" y="2898050"/>
            <a:ext cx="819601" cy="2159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b="1">
                <a:latin typeface="Open Sans"/>
                <a:ea typeface="Open Sans"/>
                <a:cs typeface="Open Sans"/>
                <a:sym typeface="Open Sans"/>
              </a:defRPr>
            </a:lvl1pPr>
          </a:lstStyle>
          <a:p>
            <a:pPr lvl="0">
              <a:defRPr sz="1800" b="0"/>
            </a:pPr>
            <a:r>
              <a:rPr sz="1400" b="1"/>
              <a:t>Pro Tips</a:t>
            </a:r>
          </a:p>
        </p:txBody>
      </p:sp>
      <p:sp>
        <p:nvSpPr>
          <p:cNvPr id="108" name="Shape 108"/>
          <p:cNvSpPr/>
          <p:nvPr/>
        </p:nvSpPr>
        <p:spPr>
          <a:xfrm>
            <a:off x="428725" y="1413152"/>
            <a:ext cx="8337299" cy="3048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50000"/>
              </a:lnSpc>
              <a:defRPr sz="2000">
                <a:latin typeface="Open Sans"/>
                <a:ea typeface="Open Sans"/>
                <a:cs typeface="Open Sans"/>
                <a:sym typeface="Open Sans"/>
              </a:defRPr>
            </a:lvl1pPr>
          </a:lstStyle>
          <a:p>
            <a:pPr lvl="0">
              <a:defRPr sz="1800"/>
            </a:pPr>
            <a:r>
              <a:rPr sz="2000"/>
              <a:t>Input your social media goals on the next slide</a:t>
            </a:r>
          </a:p>
        </p:txBody>
      </p:sp>
      <p:sp>
        <p:nvSpPr>
          <p:cNvPr id="109" name="Shape 109"/>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image12.png"/>
          <p:cNvPicPr/>
          <p:nvPr/>
        </p:nvPicPr>
        <p:blipFill>
          <a:blip r:embed="rId2">
            <a:alphaModFix amt="50000"/>
            <a:extLst/>
          </a:blip>
          <a:stretch>
            <a:fillRect/>
          </a:stretch>
        </p:blipFill>
        <p:spPr>
          <a:xfrm>
            <a:off x="1000125" y="723900"/>
            <a:ext cx="7143750" cy="4762500"/>
          </a:xfrm>
          <a:prstGeom prst="rect">
            <a:avLst/>
          </a:prstGeom>
          <a:ln w="12700">
            <a:miter lim="400000"/>
          </a:ln>
        </p:spPr>
      </p:pic>
      <p:pic>
        <p:nvPicPr>
          <p:cNvPr id="112" name="image13.png"/>
          <p:cNvPicPr/>
          <p:nvPr/>
        </p:nvPicPr>
        <p:blipFill>
          <a:blip r:embed="rId3">
            <a:extLst/>
          </a:blip>
          <a:stretch>
            <a:fillRect/>
          </a:stretch>
        </p:blipFill>
        <p:spPr>
          <a:xfrm>
            <a:off x="8524999" y="4504525"/>
            <a:ext cx="379350" cy="379350"/>
          </a:xfrm>
          <a:prstGeom prst="rect">
            <a:avLst/>
          </a:prstGeom>
          <a:ln w="12700">
            <a:miter lim="400000"/>
          </a:ln>
        </p:spPr>
      </p:pic>
      <p:sp>
        <p:nvSpPr>
          <p:cNvPr id="113" name="Shape 113"/>
          <p:cNvSpPr>
            <a:spLocks noGrp="1"/>
          </p:cNvSpPr>
          <p:nvPr>
            <p:ph type="body" idx="1"/>
          </p:nvPr>
        </p:nvSpPr>
        <p:spPr>
          <a:xfrm>
            <a:off x="300024" y="556350"/>
            <a:ext cx="8442302" cy="566401"/>
          </a:xfrm>
          <a:prstGeom prst="rect">
            <a:avLst/>
          </a:prstGeom>
        </p:spPr>
        <p:txBody>
          <a:bodyPr lIns="0" tIns="0" rIns="0" bIns="0" anchor="ctr">
            <a:normAutofit/>
          </a:bodyPr>
          <a:lstStyle>
            <a:lvl1pPr defTabSz="786384">
              <a:lnSpc>
                <a:spcPct val="90000"/>
              </a:lnSpc>
              <a:spcBef>
                <a:spcPts val="0"/>
              </a:spcBef>
              <a:defRPr sz="3612" b="1">
                <a:latin typeface="Open Sans"/>
                <a:ea typeface="Open Sans"/>
                <a:cs typeface="Open Sans"/>
                <a:sym typeface="Open Sans"/>
              </a:defRPr>
            </a:lvl1pPr>
          </a:lstStyle>
          <a:p>
            <a:pPr lvl="0">
              <a:defRPr sz="1800" b="0"/>
            </a:pPr>
            <a:r>
              <a:rPr sz="3612" b="1"/>
              <a:t>&lt;Your Company’s&gt; Social Media Goals</a:t>
            </a:r>
          </a:p>
        </p:txBody>
      </p:sp>
      <p:sp>
        <p:nvSpPr>
          <p:cNvPr id="114" name="Shape 114"/>
          <p:cNvSpPr/>
          <p:nvPr/>
        </p:nvSpPr>
        <p:spPr>
          <a:xfrm>
            <a:off x="481400" y="1536402"/>
            <a:ext cx="8337299" cy="25908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lnSpc>
                <a:spcPct val="150000"/>
              </a:lnSpc>
              <a:defRPr sz="1800"/>
            </a:pPr>
            <a:r>
              <a:rPr sz="2000">
                <a:latin typeface="Open Sans"/>
                <a:ea typeface="Open Sans"/>
                <a:cs typeface="Open Sans"/>
                <a:sym typeface="Open Sans"/>
              </a:rPr>
              <a:t>My social media goals are: </a:t>
            </a:r>
          </a:p>
          <a:p>
            <a:pPr marL="609600" lvl="0" indent="-508000">
              <a:lnSpc>
                <a:spcPct val="150000"/>
              </a:lnSpc>
              <a:buClr>
                <a:srgbClr val="00AEEF"/>
              </a:buClr>
              <a:buSzPct val="100000"/>
              <a:buFont typeface="Helvetica"/>
              <a:buAutoNum type="arabicPeriod"/>
              <a:defRPr sz="1800"/>
            </a:pPr>
            <a:r>
              <a:rPr sz="2000">
                <a:solidFill>
                  <a:srgbClr val="00AEEF"/>
                </a:solidFill>
                <a:latin typeface="Open Sans"/>
                <a:ea typeface="Open Sans"/>
                <a:cs typeface="Open Sans"/>
                <a:sym typeface="Open Sans"/>
              </a:rPr>
              <a:t>Goal #1: </a:t>
            </a:r>
          </a:p>
          <a:p>
            <a:pPr lvl="0">
              <a:lnSpc>
                <a:spcPct val="150000"/>
              </a:lnSpc>
              <a:defRPr sz="1800"/>
            </a:pPr>
            <a:endParaRPr sz="2000">
              <a:solidFill>
                <a:srgbClr val="00AEEF"/>
              </a:solidFill>
              <a:latin typeface="Open Sans"/>
              <a:ea typeface="Open Sans"/>
              <a:cs typeface="Open Sans"/>
              <a:sym typeface="Open Sans"/>
            </a:endParaRPr>
          </a:p>
          <a:p>
            <a:pPr marL="609600" lvl="0" indent="-508000">
              <a:lnSpc>
                <a:spcPct val="150000"/>
              </a:lnSpc>
              <a:buClr>
                <a:srgbClr val="00AEEF"/>
              </a:buClr>
              <a:buSzPct val="100000"/>
              <a:buFont typeface="Helvetica"/>
              <a:buAutoNum type="arabicPeriod"/>
              <a:defRPr sz="1800"/>
            </a:pPr>
            <a:r>
              <a:rPr sz="2000">
                <a:solidFill>
                  <a:srgbClr val="00AEEF"/>
                </a:solidFill>
                <a:latin typeface="Open Sans"/>
                <a:ea typeface="Open Sans"/>
                <a:cs typeface="Open Sans"/>
                <a:sym typeface="Open Sans"/>
              </a:rPr>
              <a:t>Goal #2:</a:t>
            </a:r>
          </a:p>
          <a:p>
            <a:pPr lvl="0">
              <a:lnSpc>
                <a:spcPct val="150000"/>
              </a:lnSpc>
              <a:defRPr sz="1800"/>
            </a:pPr>
            <a:endParaRPr sz="2000">
              <a:solidFill>
                <a:srgbClr val="00AEEF"/>
              </a:solidFill>
              <a:latin typeface="Open Sans"/>
              <a:ea typeface="Open Sans"/>
              <a:cs typeface="Open Sans"/>
              <a:sym typeface="Open Sans"/>
            </a:endParaRPr>
          </a:p>
          <a:p>
            <a:pPr marL="609600" lvl="0" indent="-508000">
              <a:lnSpc>
                <a:spcPct val="150000"/>
              </a:lnSpc>
              <a:buClr>
                <a:srgbClr val="00AEEF"/>
              </a:buClr>
              <a:buSzPct val="100000"/>
              <a:buFont typeface="Helvetica"/>
              <a:buAutoNum type="arabicPeriod"/>
              <a:defRPr sz="1800"/>
            </a:pPr>
            <a:r>
              <a:rPr sz="2000">
                <a:solidFill>
                  <a:srgbClr val="00AEEF"/>
                </a:solidFill>
                <a:latin typeface="Open Sans"/>
                <a:ea typeface="Open Sans"/>
                <a:cs typeface="Open Sans"/>
                <a:sym typeface="Open Sans"/>
              </a:rPr>
              <a:t>Goal #2:</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a:spLocks noGrp="1"/>
          </p:cNvSpPr>
          <p:nvPr>
            <p:ph type="body" idx="1"/>
          </p:nvPr>
        </p:nvSpPr>
        <p:spPr>
          <a:xfrm>
            <a:off x="376224" y="403950"/>
            <a:ext cx="8442302" cy="566401"/>
          </a:xfrm>
          <a:prstGeom prst="rect">
            <a:avLst/>
          </a:prstGeom>
        </p:spPr>
        <p:txBody>
          <a:bodyPr lIns="0" tIns="0" rIns="0" bIns="0" anchor="ctr">
            <a:normAutofit/>
          </a:bodyPr>
          <a:lstStyle>
            <a:lvl1pPr marL="0" indent="0" defTabSz="804672">
              <a:lnSpc>
                <a:spcPct val="90000"/>
              </a:lnSpc>
              <a:buSzTx/>
              <a:buNone/>
              <a:defRPr sz="3696" b="1">
                <a:latin typeface="Open Sans"/>
                <a:ea typeface="Open Sans"/>
                <a:cs typeface="Open Sans"/>
                <a:sym typeface="Open Sans"/>
              </a:defRPr>
            </a:lvl1pPr>
          </a:lstStyle>
          <a:p>
            <a:pPr lvl="0">
              <a:defRPr sz="1800" b="0"/>
            </a:pPr>
            <a:r>
              <a:rPr sz="3696" b="1"/>
              <a:t>Audit Your Social Presence </a:t>
            </a:r>
          </a:p>
        </p:txBody>
      </p:sp>
      <p:sp>
        <p:nvSpPr>
          <p:cNvPr id="117" name="Shape 117"/>
          <p:cNvSpPr/>
          <p:nvPr/>
        </p:nvSpPr>
        <p:spPr>
          <a:xfrm>
            <a:off x="363032" y="1384001"/>
            <a:ext cx="8337299" cy="3048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2000">
                <a:latin typeface="Open Sans"/>
                <a:ea typeface="Open Sans"/>
                <a:cs typeface="Open Sans"/>
                <a:sym typeface="Open Sans"/>
              </a:defRPr>
            </a:lvl1pPr>
          </a:lstStyle>
          <a:p>
            <a:pPr lvl="0">
              <a:defRPr sz="1800"/>
            </a:pPr>
            <a:r>
              <a:rPr sz="2000"/>
              <a:t>Inventory all profiles representing your company on the next slide</a:t>
            </a:r>
          </a:p>
        </p:txBody>
      </p:sp>
      <p:sp>
        <p:nvSpPr>
          <p:cNvPr id="118" name="Shape 118"/>
          <p:cNvSpPr/>
          <p:nvPr/>
        </p:nvSpPr>
        <p:spPr>
          <a:xfrm>
            <a:off x="1360649" y="3481299"/>
            <a:ext cx="7519201" cy="4318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marL="457200" indent="-228600">
              <a:buSzPct val="100000"/>
              <a:buFont typeface="Helvetica"/>
              <a:buChar char="●"/>
              <a:defRPr>
                <a:latin typeface="Open Sans"/>
                <a:ea typeface="Open Sans"/>
                <a:cs typeface="Open Sans"/>
                <a:sym typeface="Open Sans"/>
              </a:defRPr>
            </a:lvl1pPr>
          </a:lstStyle>
          <a:p>
            <a:pPr lvl="0">
              <a:defRPr sz="1800"/>
            </a:pPr>
            <a:r>
              <a:rPr sz="1400"/>
              <a:t>Search and note all official and unofficial pages representing your company including fan pages, rogue employee accounts, and poser accounts</a:t>
            </a:r>
          </a:p>
        </p:txBody>
      </p:sp>
      <p:sp>
        <p:nvSpPr>
          <p:cNvPr id="119" name="Shape 119"/>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pic>
        <p:nvPicPr>
          <p:cNvPr id="120"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21" name="Shape 121"/>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defRPr sz="1800"/>
            </a:pPr>
            <a:r>
              <a:rPr sz="1400" b="1">
                <a:latin typeface="Open Sans"/>
                <a:ea typeface="Open Sans"/>
                <a:cs typeface="Open Sans"/>
                <a:sym typeface="Open Sans"/>
              </a:rPr>
              <a:t>Pro Tip</a:t>
            </a: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 name="Table 123"/>
          <p:cNvGraphicFramePr/>
          <p:nvPr/>
        </p:nvGraphicFramePr>
        <p:xfrm>
          <a:off x="423899" y="1579634"/>
          <a:ext cx="7943474" cy="3286803"/>
        </p:xfrm>
        <a:graphic>
          <a:graphicData uri="http://schemas.openxmlformats.org/drawingml/2006/table">
            <a:tbl>
              <a:tblPr>
                <a:tableStyleId>{4C3C2611-4C71-4FC5-86AE-919BDF0F9419}</a:tableStyleId>
              </a:tblPr>
              <a:tblGrid>
                <a:gridCol w="1427525"/>
                <a:gridCol w="2051325"/>
                <a:gridCol w="1067125"/>
                <a:gridCol w="1738074"/>
                <a:gridCol w="1659425"/>
              </a:tblGrid>
              <a:tr h="594677">
                <a:tc>
                  <a:txBody>
                    <a:bodyPr/>
                    <a:lstStyle/>
                    <a:p>
                      <a:pPr lvl="0" algn="ctr">
                        <a:defRPr sz="1800" b="0" i="0"/>
                      </a:pPr>
                      <a:r>
                        <a:rPr sz="1400" b="1">
                          <a:solidFill>
                            <a:srgbClr val="FFFFFF"/>
                          </a:solidFill>
                        </a:rPr>
                        <a:t>Social Media Sites</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URL</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Followers</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Last Activity Date </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c>
                  <a:txBody>
                    <a:bodyPr/>
                    <a:lstStyle/>
                    <a:p>
                      <a:pPr lvl="0" algn="ctr">
                        <a:defRPr sz="1800" b="0" i="0"/>
                      </a:pPr>
                      <a:r>
                        <a:rPr sz="1400" b="1">
                          <a:solidFill>
                            <a:srgbClr val="FFFFFF"/>
                          </a:solidFill>
                        </a:rPr>
                        <a:t>Action </a:t>
                      </a:r>
                    </a:p>
                  </a:txBody>
                  <a:tcPr marL="42825" marR="42825" marT="42825" marB="42825" anchor="ctr" horzOverflow="overflow">
                    <a:lnL w="12700">
                      <a:miter lim="400000"/>
                    </a:lnL>
                    <a:lnR w="12700">
                      <a:miter lim="400000"/>
                    </a:lnR>
                    <a:lnT w="12700">
                      <a:miter lim="400000"/>
                    </a:lnT>
                    <a:lnB w="12700">
                      <a:solidFill>
                        <a:srgbClr val="F2F2F2"/>
                      </a:solidFill>
                      <a:round/>
                    </a:lnB>
                    <a:solidFill>
                      <a:srgbClr val="00AEEF"/>
                    </a:solidFill>
                  </a:tcPr>
                </a:tc>
              </a:tr>
              <a:tr h="532306">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solidFill>
                        <a:srgbClr val="F2F2F2"/>
                      </a:solidFill>
                      <a:round/>
                    </a:lnT>
                    <a:lnB w="12700">
                      <a:miter lim="400000"/>
                    </a:lnB>
                    <a:solidFill>
                      <a:srgbClr val="DFDFDF"/>
                    </a:solidFill>
                  </a:tcPr>
                </a:tc>
              </a:tr>
              <a:tr h="246761">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291129">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332719">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354861">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DFDFDF"/>
                    </a:solidFill>
                  </a:tcPr>
                </a:tc>
              </a:tr>
              <a:tr h="354861">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miter lim="400000"/>
                    </a:lnB>
                    <a:solidFill>
                      <a:srgbClr val="FFFFFF"/>
                    </a:solidFill>
                  </a:tcPr>
                </a:tc>
              </a:tr>
              <a:tr h="354861">
                <a:tc>
                  <a:txBody>
                    <a:bodyPr/>
                    <a:lstStyle/>
                    <a:p>
                      <a:pPr lvl="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c>
                  <a:txBody>
                    <a:bodyPr/>
                    <a:lstStyle/>
                    <a:p>
                      <a:pPr marL="4300" lvl="0" indent="-4300">
                        <a:defRPr sz="1800" b="0" i="0"/>
                      </a:pPr>
                      <a:endParaRPr/>
                    </a:p>
                  </a:txBody>
                  <a:tcPr marL="42825" marR="42825" marT="42825" marB="42825" anchor="ctr" horzOverflow="overflow">
                    <a:lnL w="12700">
                      <a:solidFill>
                        <a:srgbClr val="F2F2F2"/>
                      </a:solidFill>
                      <a:round/>
                    </a:lnL>
                    <a:lnR w="12700">
                      <a:solidFill>
                        <a:srgbClr val="F2F2F2"/>
                      </a:solidFill>
                      <a:round/>
                    </a:lnR>
                    <a:lnT w="12700">
                      <a:miter lim="400000"/>
                    </a:lnT>
                    <a:lnB w="12700">
                      <a:solidFill>
                        <a:srgbClr val="F2F2F2"/>
                      </a:solidFill>
                      <a:round/>
                    </a:lnB>
                    <a:solidFill>
                      <a:srgbClr val="DFDFDF"/>
                    </a:solidFill>
                  </a:tcPr>
                </a:tc>
              </a:tr>
            </a:tbl>
          </a:graphicData>
        </a:graphic>
      </p:graphicFrame>
      <p:sp>
        <p:nvSpPr>
          <p:cNvPr id="124" name="Shape 124"/>
          <p:cNvSpPr>
            <a:spLocks noGrp="1"/>
          </p:cNvSpPr>
          <p:nvPr>
            <p:ph type="body" idx="1"/>
          </p:nvPr>
        </p:nvSpPr>
        <p:spPr>
          <a:xfrm>
            <a:off x="376224" y="556350"/>
            <a:ext cx="8442302" cy="566401"/>
          </a:xfrm>
          <a:prstGeom prst="rect">
            <a:avLst/>
          </a:prstGeom>
        </p:spPr>
        <p:txBody>
          <a:bodyPr lIns="0" tIns="0" rIns="0" bIns="0" anchor="ctr">
            <a:normAutofit/>
          </a:bodyPr>
          <a:lstStyle>
            <a:lvl1pPr defTabSz="685800">
              <a:lnSpc>
                <a:spcPct val="90000"/>
              </a:lnSpc>
              <a:spcBef>
                <a:spcPts val="0"/>
              </a:spcBef>
              <a:defRPr sz="3150" b="1">
                <a:latin typeface="Open Sans"/>
                <a:ea typeface="Open Sans"/>
                <a:cs typeface="Open Sans"/>
                <a:sym typeface="Open Sans"/>
              </a:defRPr>
            </a:lvl1pPr>
          </a:lstStyle>
          <a:p>
            <a:pPr lvl="0">
              <a:defRPr sz="1800" b="0"/>
            </a:pPr>
            <a:r>
              <a:rPr sz="3150" b="1"/>
              <a:t>Audit of &lt;Your Company’s&gt; Social Presence</a:t>
            </a:r>
          </a:p>
        </p:txBody>
      </p:sp>
      <p:pic>
        <p:nvPicPr>
          <p:cNvPr id="125" name="image13.png"/>
          <p:cNvPicPr/>
          <p:nvPr/>
        </p:nvPicPr>
        <p:blipFill>
          <a:blip r:embed="rId2">
            <a:extLst/>
          </a:blip>
          <a:stretch>
            <a:fillRect/>
          </a:stretch>
        </p:blipFill>
        <p:spPr>
          <a:xfrm>
            <a:off x="8524999" y="4504525"/>
            <a:ext cx="379350" cy="379350"/>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p:cNvSpPr>
          <p:nvPr>
            <p:ph type="body" idx="1"/>
          </p:nvPr>
        </p:nvSpPr>
        <p:spPr>
          <a:xfrm>
            <a:off x="376224" y="403950"/>
            <a:ext cx="8442302" cy="566401"/>
          </a:xfrm>
          <a:prstGeom prst="rect">
            <a:avLst/>
          </a:prstGeom>
        </p:spPr>
        <p:txBody>
          <a:bodyPr lIns="0" tIns="0" rIns="0" bIns="0" anchor="ctr">
            <a:normAutofit/>
          </a:bodyPr>
          <a:lstStyle>
            <a:lvl1pPr marL="0" indent="0" defTabSz="804672">
              <a:lnSpc>
                <a:spcPct val="90000"/>
              </a:lnSpc>
              <a:buSzTx/>
              <a:buNone/>
              <a:defRPr sz="3696" b="1">
                <a:latin typeface="Open Sans"/>
                <a:ea typeface="Open Sans"/>
                <a:cs typeface="Open Sans"/>
                <a:sym typeface="Open Sans"/>
              </a:defRPr>
            </a:lvl1pPr>
          </a:lstStyle>
          <a:p>
            <a:pPr lvl="0">
              <a:defRPr sz="1800" b="0"/>
            </a:pPr>
            <a:r>
              <a:rPr sz="3696" b="1"/>
              <a:t>Survey Your Target Audience</a:t>
            </a:r>
          </a:p>
        </p:txBody>
      </p:sp>
      <p:sp>
        <p:nvSpPr>
          <p:cNvPr id="128" name="Shape 128"/>
          <p:cNvSpPr/>
          <p:nvPr/>
        </p:nvSpPr>
        <p:spPr>
          <a:xfrm>
            <a:off x="405200" y="1255846"/>
            <a:ext cx="8337299" cy="3048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50000"/>
              </a:lnSpc>
              <a:defRPr sz="2000">
                <a:latin typeface="Open Sans"/>
                <a:ea typeface="Open Sans"/>
                <a:cs typeface="Open Sans"/>
                <a:sym typeface="Open Sans"/>
              </a:defRPr>
            </a:lvl1pPr>
          </a:lstStyle>
          <a:p>
            <a:pPr lvl="0">
              <a:defRPr sz="1800"/>
            </a:pPr>
            <a:r>
              <a:rPr sz="2000"/>
              <a:t>Tally results about your audience on the next slide</a:t>
            </a:r>
          </a:p>
        </p:txBody>
      </p:sp>
      <p:sp>
        <p:nvSpPr>
          <p:cNvPr id="129" name="Shape 129"/>
          <p:cNvSpPr/>
          <p:nvPr/>
        </p:nvSpPr>
        <p:spPr>
          <a:xfrm>
            <a:off x="1624799" y="3439824"/>
            <a:ext cx="7519201" cy="4318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457200" lvl="0" indent="-228600">
              <a:buClr>
                <a:srgbClr val="000000"/>
              </a:buClr>
              <a:buSzPct val="100000"/>
              <a:buFont typeface="Helvetica"/>
              <a:buChar char="●"/>
              <a:defRPr sz="1800"/>
            </a:pPr>
            <a:r>
              <a:rPr sz="1400">
                <a:latin typeface="Open Sans"/>
                <a:ea typeface="Open Sans"/>
                <a:cs typeface="Open Sans"/>
                <a:sym typeface="Open Sans"/>
              </a:rPr>
              <a:t>Distribute audience surveys in-store, via email, and on social media </a:t>
            </a:r>
          </a:p>
          <a:p>
            <a:pPr marL="457200" lvl="0" indent="-228600">
              <a:buClr>
                <a:srgbClr val="000000"/>
              </a:buClr>
              <a:buSzPct val="100000"/>
              <a:buFont typeface="Helvetica"/>
              <a:buChar char="●"/>
              <a:defRPr sz="1800"/>
            </a:pPr>
            <a:r>
              <a:rPr sz="1400">
                <a:latin typeface="Open Sans"/>
                <a:ea typeface="Open Sans"/>
                <a:cs typeface="Open Sans"/>
                <a:sym typeface="Open Sans"/>
              </a:rPr>
              <a:t>Consider offering an incentive for completion of the survey like a discount </a:t>
            </a:r>
          </a:p>
        </p:txBody>
      </p:sp>
      <p:sp>
        <p:nvSpPr>
          <p:cNvPr id="130" name="Shape 130"/>
          <p:cNvSpPr/>
          <p:nvPr/>
        </p:nvSpPr>
        <p:spPr>
          <a:xfrm>
            <a:off x="-62401" y="-72675"/>
            <a:ext cx="9268802" cy="114301"/>
          </a:xfrm>
          <a:prstGeom prst="rect">
            <a:avLst/>
          </a:prstGeom>
          <a:solidFill>
            <a:srgbClr val="00AEEF"/>
          </a:solidFill>
          <a:ln w="12700">
            <a:miter lim="400000"/>
          </a:ln>
        </p:spPr>
        <p:txBody>
          <a:bodyPr lIns="0" tIns="0" rIns="0" bIns="0" anchor="ctr"/>
          <a:lstStyle/>
          <a:p>
            <a:pPr lvl="0"/>
            <a:endParaRPr/>
          </a:p>
        </p:txBody>
      </p:sp>
      <p:pic>
        <p:nvPicPr>
          <p:cNvPr id="131" name="image11.png"/>
          <p:cNvPicPr/>
          <p:nvPr/>
        </p:nvPicPr>
        <p:blipFill>
          <a:blip r:embed="rId2">
            <a:extLst/>
          </a:blip>
          <a:stretch>
            <a:fillRect/>
          </a:stretch>
        </p:blipFill>
        <p:spPr>
          <a:xfrm>
            <a:off x="427099" y="3238350"/>
            <a:ext cx="889600" cy="889599"/>
          </a:xfrm>
          <a:prstGeom prst="rect">
            <a:avLst/>
          </a:prstGeom>
          <a:ln w="12700">
            <a:miter lim="400000"/>
          </a:ln>
        </p:spPr>
      </p:pic>
      <p:sp>
        <p:nvSpPr>
          <p:cNvPr id="132" name="Shape 132"/>
          <p:cNvSpPr/>
          <p:nvPr/>
        </p:nvSpPr>
        <p:spPr>
          <a:xfrm>
            <a:off x="482024" y="2898050"/>
            <a:ext cx="819601" cy="18923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defRPr sz="1800"/>
            </a:pPr>
            <a:r>
              <a:rPr sz="1400" b="1">
                <a:latin typeface="Open Sans"/>
                <a:ea typeface="Open Sans"/>
                <a:cs typeface="Open Sans"/>
                <a:sym typeface="Open Sans"/>
              </a:rPr>
              <a:t>Pro Tips</a:t>
            </a: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a:p>
            <a:pPr lvl="0" algn="ctr">
              <a:lnSpc>
                <a:spcPct val="150000"/>
              </a:lnSpc>
              <a:defRPr sz="1800"/>
            </a:pPr>
            <a:endParaRPr sz="2000">
              <a:latin typeface="Open Sans"/>
              <a:ea typeface="Open Sans"/>
              <a:cs typeface="Open Sans"/>
              <a:sym typeface="Open Sans"/>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AEEF"/>
      </a:accent1>
      <a:accent2>
        <a:srgbClr val="8DC540"/>
      </a:accent2>
      <a:accent3>
        <a:srgbClr val="F7901D"/>
      </a:accent3>
      <a:accent4>
        <a:srgbClr val="E24034"/>
      </a:accent4>
      <a:accent5>
        <a:srgbClr val="FAD462"/>
      </a:accent5>
      <a:accent6>
        <a:srgbClr val="A4CAE3"/>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AEEF"/>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AEEF"/>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AEEF"/>
      </a:accent1>
      <a:accent2>
        <a:srgbClr val="8DC540"/>
      </a:accent2>
      <a:accent3>
        <a:srgbClr val="F7901D"/>
      </a:accent3>
      <a:accent4>
        <a:srgbClr val="E24034"/>
      </a:accent4>
      <a:accent5>
        <a:srgbClr val="FAD462"/>
      </a:accent5>
      <a:accent6>
        <a:srgbClr val="A4CAE3"/>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AEEF"/>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AEEF"/>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800</Words>
  <Application>Microsoft Office PowerPoint</Application>
  <PresentationFormat>Presentación en pantalla (16:9)</PresentationFormat>
  <Paragraphs>152</Paragraphs>
  <Slides>22</Slides>
  <Notes>2</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Default</vt:lpstr>
      <vt:lpstr>Social Media Strategy Template  Your tool for crafting your company’s social strategy  in 5 steps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Media Strategy Template  Your tool for crafting your company’s social strategy  in 5 steps  </dc:title>
  <dc:creator>Mercadeo</dc:creator>
  <cp:lastModifiedBy>Mercadeo</cp:lastModifiedBy>
  <cp:revision>1</cp:revision>
  <dcterms:modified xsi:type="dcterms:W3CDTF">2018-08-09T14:15:14Z</dcterms:modified>
</cp:coreProperties>
</file>