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8" r:id="rId2"/>
  </p:sldMasterIdLst>
  <p:notesMasterIdLst>
    <p:notesMasterId r:id="rId15"/>
  </p:notesMasterIdLst>
  <p:sldIdLst>
    <p:sldId id="323" r:id="rId3"/>
    <p:sldId id="346" r:id="rId4"/>
    <p:sldId id="355" r:id="rId5"/>
    <p:sldId id="356" r:id="rId6"/>
    <p:sldId id="348" r:id="rId7"/>
    <p:sldId id="350" r:id="rId8"/>
    <p:sldId id="358" r:id="rId9"/>
    <p:sldId id="359" r:id="rId10"/>
    <p:sldId id="351" r:id="rId11"/>
    <p:sldId id="360" r:id="rId12"/>
    <p:sldId id="354" r:id="rId13"/>
    <p:sldId id="339" r:id="rId1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110" d="100"/>
          <a:sy n="110" d="100"/>
        </p:scale>
        <p:origin x="-164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ercadeo\Documents\YANETH\Servicio%20Al%20cliente\PQR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Gráficas!$B$2:$E$2</c:f>
              <c:strCache>
                <c:ptCount val="4"/>
                <c:pt idx="0">
                  <c:v>Información </c:v>
                </c:pt>
                <c:pt idx="1">
                  <c:v>PQR Medellín</c:v>
                </c:pt>
                <c:pt idx="2">
                  <c:v>Queja </c:v>
                </c:pt>
                <c:pt idx="3">
                  <c:v>Sugerencia</c:v>
                </c:pt>
              </c:strCache>
            </c:strRef>
          </c:cat>
          <c:val>
            <c:numRef>
              <c:f>Gráficas!$B$3:$E$3</c:f>
              <c:numCache>
                <c:formatCode>General</c:formatCode>
                <c:ptCount val="4"/>
                <c:pt idx="0">
                  <c:v>140</c:v>
                </c:pt>
                <c:pt idx="1">
                  <c:v>66</c:v>
                </c:pt>
                <c:pt idx="2">
                  <c:v>60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0487040"/>
        <c:axId val="220488832"/>
        <c:axId val="0"/>
      </c:bar3DChart>
      <c:catAx>
        <c:axId val="220487040"/>
        <c:scaling>
          <c:orientation val="minMax"/>
        </c:scaling>
        <c:delete val="0"/>
        <c:axPos val="b"/>
        <c:majorTickMark val="none"/>
        <c:minorTickMark val="none"/>
        <c:tickLblPos val="nextTo"/>
        <c:crossAx val="220488832"/>
        <c:crosses val="autoZero"/>
        <c:auto val="1"/>
        <c:lblAlgn val="ctr"/>
        <c:lblOffset val="100"/>
        <c:noMultiLvlLbl val="0"/>
      </c:catAx>
      <c:valAx>
        <c:axId val="220488832"/>
        <c:scaling>
          <c:orientation val="minMax"/>
          <c:max val="150"/>
          <c:min val="1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04870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MX" sz="1800" b="1" i="0" baseline="0">
                <a:effectLst/>
              </a:rPr>
              <a:t>TIP: Información </a:t>
            </a:r>
            <a:endParaRPr lang="es-ES">
              <a:effectLst/>
            </a:endParaRPr>
          </a:p>
        </c:rich>
      </c:tx>
      <c:layout>
        <c:manualLayout>
          <c:xMode val="edge"/>
          <c:yMode val="edge"/>
          <c:x val="0.39918350064837382"/>
          <c:y val="2.469135802469135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9488399551221131"/>
          <c:y val="0.22633744855967078"/>
          <c:w val="0.78650348581698104"/>
          <c:h val="0.7283950617283950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A3C167"/>
            </a:solidFill>
          </c:spPr>
          <c:invertIfNegative val="0"/>
          <c:dLbls>
            <c:dLbl>
              <c:idx val="0"/>
              <c:layout>
                <c:manualLayout>
                  <c:x val="6.944444444444444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44444444444444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Gráficas!$I$2:$I$10</c:f>
              <c:strCache>
                <c:ptCount val="9"/>
                <c:pt idx="0">
                  <c:v>Precios y Horarios</c:v>
                </c:pt>
                <c:pt idx="1">
                  <c:v>Tarjeta VIP</c:v>
                </c:pt>
                <c:pt idx="2">
                  <c:v>Ventas Empresariales </c:v>
                </c:pt>
                <c:pt idx="3">
                  <c:v>Clasificación películas </c:v>
                </c:pt>
                <c:pt idx="4">
                  <c:v>Corporativa</c:v>
                </c:pt>
                <c:pt idx="5">
                  <c:v>Medios de Pago</c:v>
                </c:pt>
                <c:pt idx="6">
                  <c:v>Pauta </c:v>
                </c:pt>
                <c:pt idx="7">
                  <c:v>Boletería </c:v>
                </c:pt>
                <c:pt idx="8">
                  <c:v>Convenio parqueaderos </c:v>
                </c:pt>
              </c:strCache>
            </c:strRef>
          </c:cat>
          <c:val>
            <c:numRef>
              <c:f>Gráficas!$K$2:$K$10</c:f>
              <c:numCache>
                <c:formatCode>General</c:formatCode>
                <c:ptCount val="9"/>
                <c:pt idx="0">
                  <c:v>56</c:v>
                </c:pt>
                <c:pt idx="1">
                  <c:v>42</c:v>
                </c:pt>
                <c:pt idx="2">
                  <c:v>15</c:v>
                </c:pt>
                <c:pt idx="3">
                  <c:v>14</c:v>
                </c:pt>
                <c:pt idx="4">
                  <c:v>6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tx>
            <c:v>copia</c:v>
          </c:tx>
          <c:spPr>
            <a:noFill/>
            <a:ln>
              <a:noFill/>
            </a:ln>
          </c:spPr>
          <c:invertIfNegative val="0"/>
          <c:cat>
            <c:strRef>
              <c:f>Gráficas!$I$2:$I$10</c:f>
              <c:strCache>
                <c:ptCount val="9"/>
                <c:pt idx="0">
                  <c:v>Precios y Horarios</c:v>
                </c:pt>
                <c:pt idx="1">
                  <c:v>Tarjeta VIP</c:v>
                </c:pt>
                <c:pt idx="2">
                  <c:v>Ventas Empresariales </c:v>
                </c:pt>
                <c:pt idx="3">
                  <c:v>Clasificación películas </c:v>
                </c:pt>
                <c:pt idx="4">
                  <c:v>Corporativa</c:v>
                </c:pt>
                <c:pt idx="5">
                  <c:v>Medios de Pago</c:v>
                </c:pt>
                <c:pt idx="6">
                  <c:v>Pauta </c:v>
                </c:pt>
                <c:pt idx="7">
                  <c:v>Boletería </c:v>
                </c:pt>
                <c:pt idx="8">
                  <c:v>Convenio parqueaderos </c:v>
                </c:pt>
              </c:strCache>
            </c:strRef>
          </c:cat>
          <c:val>
            <c:numRef>
              <c:f>Gráficas!$J$9:$J$10</c:f>
              <c:numCache>
                <c:formatCode>0%</c:formatCode>
                <c:ptCount val="2"/>
                <c:pt idx="0">
                  <c:v>7.1428571428571426E-3</c:v>
                </c:pt>
                <c:pt idx="1">
                  <c:v>7.1428571428571426E-3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95"/>
        <c:axId val="212211584"/>
        <c:axId val="212299776"/>
      </c:barChart>
      <c:catAx>
        <c:axId val="212211584"/>
        <c:scaling>
          <c:orientation val="minMax"/>
        </c:scaling>
        <c:delete val="0"/>
        <c:axPos val="l"/>
        <c:majorTickMark val="none"/>
        <c:minorTickMark val="none"/>
        <c:tickLblPos val="nextTo"/>
        <c:crossAx val="212299776"/>
        <c:crosses val="autoZero"/>
        <c:auto val="1"/>
        <c:lblAlgn val="ctr"/>
        <c:lblOffset val="100"/>
        <c:noMultiLvlLbl val="0"/>
      </c:catAx>
      <c:valAx>
        <c:axId val="212299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22115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MX"/>
              <a:t>TIP: Queja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Gráficas!$S$2:$S$14</c:f>
              <c:strCache>
                <c:ptCount val="13"/>
                <c:pt idx="0">
                  <c:v>Servicio </c:v>
                </c:pt>
                <c:pt idx="1">
                  <c:v>Proyección</c:v>
                </c:pt>
                <c:pt idx="2">
                  <c:v>Películas </c:v>
                </c:pt>
                <c:pt idx="3">
                  <c:v>Precio</c:v>
                </c:pt>
                <c:pt idx="4">
                  <c:v>Taquilla </c:v>
                </c:pt>
                <c:pt idx="5">
                  <c:v>Confitería </c:v>
                </c:pt>
                <c:pt idx="6">
                  <c:v>Tarjetas VIP</c:v>
                </c:pt>
                <c:pt idx="7">
                  <c:v>Clasificación Películas </c:v>
                </c:pt>
                <c:pt idx="8">
                  <c:v>Convenios Parqueaderos </c:v>
                </c:pt>
                <c:pt idx="9">
                  <c:v>Inseguridad </c:v>
                </c:pt>
                <c:pt idx="10">
                  <c:v>Aseo</c:v>
                </c:pt>
                <c:pt idx="11">
                  <c:v>Página Web</c:v>
                </c:pt>
                <c:pt idx="12">
                  <c:v>Niños Ruidosos</c:v>
                </c:pt>
              </c:strCache>
            </c:strRef>
          </c:cat>
          <c:val>
            <c:numRef>
              <c:f>Gráficas!$T$2:$T$14</c:f>
              <c:numCache>
                <c:formatCode>General</c:formatCode>
                <c:ptCount val="13"/>
                <c:pt idx="0">
                  <c:v>18</c:v>
                </c:pt>
                <c:pt idx="1">
                  <c:v>9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ser>
          <c:idx val="1"/>
          <c:order val="1"/>
          <c:spPr>
            <a:noFill/>
          </c:spPr>
          <c:invertIfNegative val="0"/>
          <c:dLbls>
            <c:dLbl>
              <c:idx val="0"/>
              <c:layout>
                <c:manualLayout>
                  <c:x val="7.8155529503712105E-3"/>
                  <c:y val="-7.15563506261180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262211801484957E-3"/>
                  <c:y val="-7.15563506261180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262211801484957E-3"/>
                  <c:y val="-7.15563506261171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262211801484667E-3"/>
                  <c:y val="-7.15563506261171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252442360296962E-3"/>
                  <c:y val="-7.15563506261180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6893317702227429E-3"/>
                  <c:y val="-1.4311270125223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252442360296962E-3"/>
                  <c:y val="-9.5408467501490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7.15563506261180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9.5408467501490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9.3786635404454859E-3"/>
                  <c:y val="-9.5408467501490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9.5408467501490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6.252442360296962E-3"/>
                  <c:y val="-1.4311270125223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4.6893317702227429E-3"/>
                  <c:y val="-7.15563506261180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Gráficas!$S$2:$S$14</c:f>
              <c:strCache>
                <c:ptCount val="13"/>
                <c:pt idx="0">
                  <c:v>Servicio </c:v>
                </c:pt>
                <c:pt idx="1">
                  <c:v>Proyección</c:v>
                </c:pt>
                <c:pt idx="2">
                  <c:v>Películas </c:v>
                </c:pt>
                <c:pt idx="3">
                  <c:v>Precio</c:v>
                </c:pt>
                <c:pt idx="4">
                  <c:v>Taquilla </c:v>
                </c:pt>
                <c:pt idx="5">
                  <c:v>Confitería </c:v>
                </c:pt>
                <c:pt idx="6">
                  <c:v>Tarjetas VIP</c:v>
                </c:pt>
                <c:pt idx="7">
                  <c:v>Clasificación Películas </c:v>
                </c:pt>
                <c:pt idx="8">
                  <c:v>Convenios Parqueaderos </c:v>
                </c:pt>
                <c:pt idx="9">
                  <c:v>Inseguridad </c:v>
                </c:pt>
                <c:pt idx="10">
                  <c:v>Aseo</c:v>
                </c:pt>
                <c:pt idx="11">
                  <c:v>Página Web</c:v>
                </c:pt>
                <c:pt idx="12">
                  <c:v>Niños Ruidosos</c:v>
                </c:pt>
              </c:strCache>
            </c:strRef>
          </c:cat>
          <c:val>
            <c:numRef>
              <c:f>Gráficas!$U$2:$U$14</c:f>
              <c:numCache>
                <c:formatCode>0%</c:formatCode>
                <c:ptCount val="13"/>
                <c:pt idx="0">
                  <c:v>0.3</c:v>
                </c:pt>
                <c:pt idx="1">
                  <c:v>0.15</c:v>
                </c:pt>
                <c:pt idx="2">
                  <c:v>0.1</c:v>
                </c:pt>
                <c:pt idx="3">
                  <c:v>0.1</c:v>
                </c:pt>
                <c:pt idx="4">
                  <c:v>8.3333333333333329E-2</c:v>
                </c:pt>
                <c:pt idx="5">
                  <c:v>6.6666666666666666E-2</c:v>
                </c:pt>
                <c:pt idx="6">
                  <c:v>0.05</c:v>
                </c:pt>
                <c:pt idx="7">
                  <c:v>3.3333333333333333E-2</c:v>
                </c:pt>
                <c:pt idx="8">
                  <c:v>3.3333333333333333E-2</c:v>
                </c:pt>
                <c:pt idx="9">
                  <c:v>3.3333333333333333E-2</c:v>
                </c:pt>
                <c:pt idx="10">
                  <c:v>1.6666666666666666E-2</c:v>
                </c:pt>
                <c:pt idx="11">
                  <c:v>1.6666666666666666E-2</c:v>
                </c:pt>
                <c:pt idx="12">
                  <c:v>1.6666666666666666E-2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500"/>
        <c:shape val="box"/>
        <c:axId val="211616896"/>
        <c:axId val="211804928"/>
        <c:axId val="0"/>
      </c:bar3DChart>
      <c:catAx>
        <c:axId val="211616896"/>
        <c:scaling>
          <c:orientation val="minMax"/>
        </c:scaling>
        <c:delete val="0"/>
        <c:axPos val="l"/>
        <c:majorTickMark val="none"/>
        <c:minorTickMark val="none"/>
        <c:tickLblPos val="nextTo"/>
        <c:crossAx val="211804928"/>
        <c:crosses val="autoZero"/>
        <c:auto val="1"/>
        <c:lblAlgn val="ctr"/>
        <c:lblOffset val="100"/>
        <c:noMultiLvlLbl val="0"/>
      </c:catAx>
      <c:valAx>
        <c:axId val="211804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16168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MX"/>
              <a:t>TIP: Sugerencia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Gráficas!$M$2:$N$2</c:f>
              <c:strCache>
                <c:ptCount val="1"/>
                <c:pt idx="0">
                  <c:v>Sugerencia  Felicitación</c:v>
                </c:pt>
              </c:strCache>
            </c:strRef>
          </c:tx>
          <c:invertIfNegative val="0"/>
          <c:val>
            <c:numRef>
              <c:f>Gráficas!$P$2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</c:ser>
        <c:ser>
          <c:idx val="1"/>
          <c:order val="1"/>
          <c:tx>
            <c:strRef>
              <c:f>Gráficas!$M$3:$N$3</c:f>
              <c:strCache>
                <c:ptCount val="1"/>
                <c:pt idx="0">
                  <c:v>Sugerencia  Películas </c:v>
                </c:pt>
              </c:strCache>
            </c:strRef>
          </c:tx>
          <c:invertIfNegative val="0"/>
          <c:val>
            <c:numRef>
              <c:f>Gráficas!$P$3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1005056"/>
        <c:axId val="191007360"/>
        <c:axId val="0"/>
      </c:bar3DChart>
      <c:catAx>
        <c:axId val="191005056"/>
        <c:scaling>
          <c:orientation val="minMax"/>
        </c:scaling>
        <c:delete val="1"/>
        <c:axPos val="l"/>
        <c:majorTickMark val="none"/>
        <c:minorTickMark val="none"/>
        <c:tickLblPos val="nextTo"/>
        <c:crossAx val="191007360"/>
        <c:crosses val="autoZero"/>
        <c:auto val="1"/>
        <c:lblAlgn val="ctr"/>
        <c:lblOffset val="100"/>
        <c:noMultiLvlLbl val="0"/>
      </c:catAx>
      <c:valAx>
        <c:axId val="19100736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100505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A66CBE-8379-445B-8082-F0859C7F7AF5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MX"/>
        </a:p>
      </dgm:t>
    </dgm:pt>
    <dgm:pt modelId="{51567EDD-E18F-4573-BE66-6E7F546274B7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Administradores </a:t>
          </a:r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D27B1D-D3AE-45D4-AA0C-7A5652878424}" type="parTrans" cxnId="{319CF6B6-AF08-4E10-A16A-4D04DBE3B998}">
      <dgm:prSet/>
      <dgm:spPr/>
      <dgm:t>
        <a:bodyPr/>
        <a:lstStyle/>
        <a:p>
          <a:endParaRPr lang="es-MX"/>
        </a:p>
      </dgm:t>
    </dgm:pt>
    <dgm:pt modelId="{CD4AC270-9E1F-4C3B-81D3-5D0DA2C1321C}" type="sibTrans" cxnId="{319CF6B6-AF08-4E10-A16A-4D04DBE3B998}">
      <dgm:prSet/>
      <dgm:spPr/>
      <dgm:t>
        <a:bodyPr/>
        <a:lstStyle/>
        <a:p>
          <a:endParaRPr lang="es-MX"/>
        </a:p>
      </dgm:t>
    </dgm:pt>
    <dgm:pt modelId="{8DFF0FC6-2F11-4854-9663-6A250E0658D4}">
      <dgm:prSet phldrT="[Texto]"/>
      <dgm:spPr/>
      <dgm:t>
        <a:bodyPr/>
        <a:lstStyle/>
        <a:p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Operarios</a:t>
          </a:r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358E51-4DF5-41A7-B33A-0CC3543B2ED3}" type="parTrans" cxnId="{CA3DC246-FBD8-4BA3-9D03-9F3FFB9DC36E}">
      <dgm:prSet/>
      <dgm:spPr/>
      <dgm:t>
        <a:bodyPr/>
        <a:lstStyle/>
        <a:p>
          <a:endParaRPr lang="es-MX"/>
        </a:p>
      </dgm:t>
    </dgm:pt>
    <dgm:pt modelId="{1D710374-E5AF-4910-8CB5-4F43A8A71E15}" type="sibTrans" cxnId="{CA3DC246-FBD8-4BA3-9D03-9F3FFB9DC36E}">
      <dgm:prSet/>
      <dgm:spPr/>
      <dgm:t>
        <a:bodyPr/>
        <a:lstStyle/>
        <a:p>
          <a:endParaRPr lang="es-MX"/>
        </a:p>
      </dgm:t>
    </dgm:pt>
    <dgm:pt modelId="{D2B2E71D-3653-4731-AC38-275E5F635146}">
      <dgm:prSet phldrT="[Texto]"/>
      <dgm:spPr/>
      <dgm:t>
        <a:bodyPr/>
        <a:lstStyle/>
        <a:p>
          <a:pPr algn="l"/>
          <a:r>
            <a:rPr lang="es-MX" b="1" dirty="0" smtClean="0">
              <a:latin typeface="Arial" panose="020B0604020202020204" pitchFamily="34" charset="0"/>
              <a:cs typeface="Arial" panose="020B0604020202020204" pitchFamily="34" charset="0"/>
            </a:rPr>
            <a:t>Alejandro Acosta </a:t>
          </a:r>
        </a:p>
        <a:p>
          <a:pPr algn="l"/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* Investigación</a:t>
          </a:r>
        </a:p>
        <a:p>
          <a:pPr algn="l"/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* Llamado de atención o seguimiento por escrito</a:t>
          </a:r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7738E6-B2CD-4643-B610-36E4F22096A3}" type="parTrans" cxnId="{DA8A037B-BC5C-44D1-89AA-7183C1EB6BF4}">
      <dgm:prSet/>
      <dgm:spPr/>
      <dgm:t>
        <a:bodyPr/>
        <a:lstStyle/>
        <a:p>
          <a:endParaRPr lang="es-MX"/>
        </a:p>
      </dgm:t>
    </dgm:pt>
    <dgm:pt modelId="{0372CCB9-4AD5-4402-B69C-7A09F60B3235}" type="sibTrans" cxnId="{DA8A037B-BC5C-44D1-89AA-7183C1EB6BF4}">
      <dgm:prSet/>
      <dgm:spPr/>
      <dgm:t>
        <a:bodyPr/>
        <a:lstStyle/>
        <a:p>
          <a:endParaRPr lang="es-MX"/>
        </a:p>
      </dgm:t>
    </dgm:pt>
    <dgm:pt modelId="{5C792575-6EC0-4711-A254-6373123E810F}">
      <dgm:prSet phldrT="[Texto]"/>
      <dgm:spPr/>
      <dgm:t>
        <a:bodyPr/>
        <a:lstStyle/>
        <a:p>
          <a:pPr algn="l"/>
          <a:r>
            <a:rPr lang="es-MX" b="1" dirty="0" smtClean="0">
              <a:latin typeface="Arial" panose="020B0604020202020204" pitchFamily="34" charset="0"/>
              <a:cs typeface="Arial" panose="020B0604020202020204" pitchFamily="34" charset="0"/>
            </a:rPr>
            <a:t>Administrador</a:t>
          </a:r>
        </a:p>
        <a:p>
          <a:pPr algn="l"/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* Revisar qué sucedió </a:t>
          </a:r>
        </a:p>
        <a:p>
          <a:pPr algn="l"/>
          <a:r>
            <a:rPr lang="es-MX" dirty="0" smtClean="0">
              <a:latin typeface="Arial" panose="020B0604020202020204" pitchFamily="34" charset="0"/>
              <a:cs typeface="Arial" panose="020B0604020202020204" pitchFamily="34" charset="0"/>
            </a:rPr>
            <a:t>* Correo por escrito con los correctivos. </a:t>
          </a:r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CD1D84-7E55-4E54-8124-FCAB1A4B5ED3}" type="parTrans" cxnId="{826DA57A-46B4-4F31-910B-CB4BD47ECE64}">
      <dgm:prSet/>
      <dgm:spPr/>
      <dgm:t>
        <a:bodyPr/>
        <a:lstStyle/>
        <a:p>
          <a:endParaRPr lang="es-MX"/>
        </a:p>
      </dgm:t>
    </dgm:pt>
    <dgm:pt modelId="{EE3169D8-B74E-4600-A314-B39AC582CE50}" type="sibTrans" cxnId="{826DA57A-46B4-4F31-910B-CB4BD47ECE64}">
      <dgm:prSet/>
      <dgm:spPr/>
      <dgm:t>
        <a:bodyPr/>
        <a:lstStyle/>
        <a:p>
          <a:endParaRPr lang="es-MX"/>
        </a:p>
      </dgm:t>
    </dgm:pt>
    <dgm:pt modelId="{B092489B-155C-4EAB-A8DF-8292ACBAFCD2}" type="pres">
      <dgm:prSet presAssocID="{0FA66CBE-8379-445B-8082-F0859C7F7AF5}" presName="diagram" presStyleCnt="0">
        <dgm:presLayoutVars>
          <dgm:dir/>
          <dgm:resizeHandles val="exact"/>
        </dgm:presLayoutVars>
      </dgm:prSet>
      <dgm:spPr/>
    </dgm:pt>
    <dgm:pt modelId="{1106AF2C-18FB-4B03-9C36-9BF82FEDF399}" type="pres">
      <dgm:prSet presAssocID="{51567EDD-E18F-4573-BE66-6E7F546274B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A569985-BA93-40B1-8CBC-FACCAC446BFF}" type="pres">
      <dgm:prSet presAssocID="{CD4AC270-9E1F-4C3B-81D3-5D0DA2C1321C}" presName="sibTrans" presStyleCnt="0"/>
      <dgm:spPr/>
    </dgm:pt>
    <dgm:pt modelId="{00487A30-A6FA-4A30-9E64-412DF7FD3820}" type="pres">
      <dgm:prSet presAssocID="{8DFF0FC6-2F11-4854-9663-6A250E0658D4}" presName="node" presStyleLbl="node1" presStyleIdx="1" presStyleCnt="4">
        <dgm:presLayoutVars>
          <dgm:bulletEnabled val="1"/>
        </dgm:presLayoutVars>
      </dgm:prSet>
      <dgm:spPr/>
    </dgm:pt>
    <dgm:pt modelId="{7033F592-E042-4AE3-8353-472DF06DC9EA}" type="pres">
      <dgm:prSet presAssocID="{1D710374-E5AF-4910-8CB5-4F43A8A71E15}" presName="sibTrans" presStyleCnt="0"/>
      <dgm:spPr/>
    </dgm:pt>
    <dgm:pt modelId="{827A66E4-CB51-4D50-8056-14B528741F2B}" type="pres">
      <dgm:prSet presAssocID="{D2B2E71D-3653-4731-AC38-275E5F63514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FF241C-54A3-42BF-AFBC-2895B153890E}" type="pres">
      <dgm:prSet presAssocID="{0372CCB9-4AD5-4402-B69C-7A09F60B3235}" presName="sibTrans" presStyleCnt="0"/>
      <dgm:spPr/>
    </dgm:pt>
    <dgm:pt modelId="{E7DA9250-22B1-4494-B8BD-F83C7832C10A}" type="pres">
      <dgm:prSet presAssocID="{5C792575-6EC0-4711-A254-6373123E810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A8A037B-BC5C-44D1-89AA-7183C1EB6BF4}" srcId="{0FA66CBE-8379-445B-8082-F0859C7F7AF5}" destId="{D2B2E71D-3653-4731-AC38-275E5F635146}" srcOrd="2" destOrd="0" parTransId="{EA7738E6-B2CD-4643-B610-36E4F22096A3}" sibTransId="{0372CCB9-4AD5-4402-B69C-7A09F60B3235}"/>
    <dgm:cxn modelId="{1F739CF5-9499-411F-A6B7-EB849398C20C}" type="presOf" srcId="{51567EDD-E18F-4573-BE66-6E7F546274B7}" destId="{1106AF2C-18FB-4B03-9C36-9BF82FEDF399}" srcOrd="0" destOrd="0" presId="urn:microsoft.com/office/officeart/2005/8/layout/default"/>
    <dgm:cxn modelId="{AC7A0439-470A-41BF-80EB-4270095D28FF}" type="presOf" srcId="{5C792575-6EC0-4711-A254-6373123E810F}" destId="{E7DA9250-22B1-4494-B8BD-F83C7832C10A}" srcOrd="0" destOrd="0" presId="urn:microsoft.com/office/officeart/2005/8/layout/default"/>
    <dgm:cxn modelId="{319CF6B6-AF08-4E10-A16A-4D04DBE3B998}" srcId="{0FA66CBE-8379-445B-8082-F0859C7F7AF5}" destId="{51567EDD-E18F-4573-BE66-6E7F546274B7}" srcOrd="0" destOrd="0" parTransId="{BDD27B1D-D3AE-45D4-AA0C-7A5652878424}" sibTransId="{CD4AC270-9E1F-4C3B-81D3-5D0DA2C1321C}"/>
    <dgm:cxn modelId="{BCC92205-1AA1-4842-A17A-6424CF7BD496}" type="presOf" srcId="{0FA66CBE-8379-445B-8082-F0859C7F7AF5}" destId="{B092489B-155C-4EAB-A8DF-8292ACBAFCD2}" srcOrd="0" destOrd="0" presId="urn:microsoft.com/office/officeart/2005/8/layout/default"/>
    <dgm:cxn modelId="{153BB84E-060D-481C-ACEA-19B4F9D98C6E}" type="presOf" srcId="{D2B2E71D-3653-4731-AC38-275E5F635146}" destId="{827A66E4-CB51-4D50-8056-14B528741F2B}" srcOrd="0" destOrd="0" presId="urn:microsoft.com/office/officeart/2005/8/layout/default"/>
    <dgm:cxn modelId="{826DA57A-46B4-4F31-910B-CB4BD47ECE64}" srcId="{0FA66CBE-8379-445B-8082-F0859C7F7AF5}" destId="{5C792575-6EC0-4711-A254-6373123E810F}" srcOrd="3" destOrd="0" parTransId="{AFCD1D84-7E55-4E54-8124-FCAB1A4B5ED3}" sibTransId="{EE3169D8-B74E-4600-A314-B39AC582CE50}"/>
    <dgm:cxn modelId="{CAF85B9B-9278-4B2E-834F-09481FB27027}" type="presOf" srcId="{8DFF0FC6-2F11-4854-9663-6A250E0658D4}" destId="{00487A30-A6FA-4A30-9E64-412DF7FD3820}" srcOrd="0" destOrd="0" presId="urn:microsoft.com/office/officeart/2005/8/layout/default"/>
    <dgm:cxn modelId="{CA3DC246-FBD8-4BA3-9D03-9F3FFB9DC36E}" srcId="{0FA66CBE-8379-445B-8082-F0859C7F7AF5}" destId="{8DFF0FC6-2F11-4854-9663-6A250E0658D4}" srcOrd="1" destOrd="0" parTransId="{8A358E51-4DF5-41A7-B33A-0CC3543B2ED3}" sibTransId="{1D710374-E5AF-4910-8CB5-4F43A8A71E15}"/>
    <dgm:cxn modelId="{4DAB1D8D-DCCE-4B39-8798-02A6CBDA3793}" type="presParOf" srcId="{B092489B-155C-4EAB-A8DF-8292ACBAFCD2}" destId="{1106AF2C-18FB-4B03-9C36-9BF82FEDF399}" srcOrd="0" destOrd="0" presId="urn:microsoft.com/office/officeart/2005/8/layout/default"/>
    <dgm:cxn modelId="{7AEACAB9-6FC8-48D2-A574-4C90121F9D3A}" type="presParOf" srcId="{B092489B-155C-4EAB-A8DF-8292ACBAFCD2}" destId="{2A569985-BA93-40B1-8CBC-FACCAC446BFF}" srcOrd="1" destOrd="0" presId="urn:microsoft.com/office/officeart/2005/8/layout/default"/>
    <dgm:cxn modelId="{84C58892-2AC1-4B4B-8CB5-7AB5818AF589}" type="presParOf" srcId="{B092489B-155C-4EAB-A8DF-8292ACBAFCD2}" destId="{00487A30-A6FA-4A30-9E64-412DF7FD3820}" srcOrd="2" destOrd="0" presId="urn:microsoft.com/office/officeart/2005/8/layout/default"/>
    <dgm:cxn modelId="{FB9CCFEF-2DA9-4F1D-8C1F-4132DCB3FB18}" type="presParOf" srcId="{B092489B-155C-4EAB-A8DF-8292ACBAFCD2}" destId="{7033F592-E042-4AE3-8353-472DF06DC9EA}" srcOrd="3" destOrd="0" presId="urn:microsoft.com/office/officeart/2005/8/layout/default"/>
    <dgm:cxn modelId="{C324C99D-E90A-43A2-A353-9ED3B7BF9240}" type="presParOf" srcId="{B092489B-155C-4EAB-A8DF-8292ACBAFCD2}" destId="{827A66E4-CB51-4D50-8056-14B528741F2B}" srcOrd="4" destOrd="0" presId="urn:microsoft.com/office/officeart/2005/8/layout/default"/>
    <dgm:cxn modelId="{BB433212-5455-4B44-A888-3B9BC4902E58}" type="presParOf" srcId="{B092489B-155C-4EAB-A8DF-8292ACBAFCD2}" destId="{98FF241C-54A3-42BF-AFBC-2895B153890E}" srcOrd="5" destOrd="0" presId="urn:microsoft.com/office/officeart/2005/8/layout/default"/>
    <dgm:cxn modelId="{3E2DFE74-E744-49A1-9934-40C703A0C548}" type="presParOf" srcId="{B092489B-155C-4EAB-A8DF-8292ACBAFCD2}" destId="{E7DA9250-22B1-4494-B8BD-F83C7832C10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6AF2C-18FB-4B03-9C36-9BF82FEDF399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Administradores </a:t>
          </a:r>
          <a:endParaRPr lang="es-MX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4" y="145603"/>
        <a:ext cx="2902148" cy="1741289"/>
      </dsp:txXfrm>
    </dsp:sp>
    <dsp:sp modelId="{00487A30-A6FA-4A30-9E64-412DF7FD3820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1">
            <a:shade val="80000"/>
            <a:hueOff val="0"/>
            <a:satOff val="-21795"/>
            <a:lumOff val="1268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Operarios</a:t>
          </a:r>
          <a:endParaRPr lang="es-MX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3107" y="145603"/>
        <a:ext cx="2902148" cy="1741289"/>
      </dsp:txXfrm>
    </dsp:sp>
    <dsp:sp modelId="{827A66E4-CB51-4D50-8056-14B528741F2B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accent1">
            <a:shade val="80000"/>
            <a:hueOff val="0"/>
            <a:satOff val="-43591"/>
            <a:lumOff val="25363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Alejandro Acosta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* Investigación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* Llamado de atención o seguimiento por escrito</a:t>
          </a:r>
          <a:endParaRPr lang="es-MX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4" y="2177107"/>
        <a:ext cx="2902148" cy="1741289"/>
      </dsp:txXfrm>
    </dsp:sp>
    <dsp:sp modelId="{E7DA9250-22B1-4494-B8BD-F83C7832C10A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accent1">
            <a:shade val="80000"/>
            <a:hueOff val="0"/>
            <a:satOff val="-65386"/>
            <a:lumOff val="38044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Administrador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* Revisar qué sucedió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* Correo por escrito con los correctivos. </a:t>
          </a:r>
          <a:endParaRPr lang="es-MX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3107" y="2177107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C5EAA-E6A3-4B37-AD18-29CEA652B059}" type="datetimeFigureOut">
              <a:rPr lang="es-CO" smtClean="0"/>
              <a:t>4/07/2018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392C7-AE1C-495B-8245-350D33A41B9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4240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558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773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854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88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63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087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1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863" y="6400800"/>
            <a:ext cx="7543800" cy="27432"/>
          </a:xfrm>
          <a:prstGeom prst="rect">
            <a:avLst/>
          </a:prstGeom>
          <a:pattFill prst="pct75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ángulo 23">
            <a:extLst>
              <a:ext uri="{FF2B5EF4-FFF2-40B4-BE49-F238E27FC236}">
                <a16:creationId xmlns:a16="http://schemas.microsoft.com/office/drawing/2014/main" xmlns="" id="{057B7D51-4AA2-EC47-8F6F-6591B262A21B}"/>
              </a:ext>
            </a:extLst>
          </p:cNvPr>
          <p:cNvSpPr/>
          <p:nvPr/>
        </p:nvSpPr>
        <p:spPr>
          <a:xfrm>
            <a:off x="762863" y="0"/>
            <a:ext cx="7543800" cy="4321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709" y="6451254"/>
            <a:ext cx="821091" cy="36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73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1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3">
            <a:extLst>
              <a:ext uri="{FF2B5EF4-FFF2-40B4-BE49-F238E27FC236}">
                <a16:creationId xmlns:a16="http://schemas.microsoft.com/office/drawing/2014/main" xmlns="" id="{18352EE9-5484-9444-B9E1-3B379C94A2D7}"/>
              </a:ext>
            </a:extLst>
          </p:cNvPr>
          <p:cNvSpPr/>
          <p:nvPr/>
        </p:nvSpPr>
        <p:spPr>
          <a:xfrm>
            <a:off x="0" y="5867401"/>
            <a:ext cx="91440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4">
            <a:extLst>
              <a:ext uri="{FF2B5EF4-FFF2-40B4-BE49-F238E27FC236}">
                <a16:creationId xmlns:a16="http://schemas.microsoft.com/office/drawing/2014/main" xmlns="" id="{9AFF27C2-7AEA-A042-B082-2FA852799F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867400"/>
            <a:ext cx="2021682" cy="89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5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B48746F7-4B25-8246-9FC9-65925E89FC38}"/>
              </a:ext>
            </a:extLst>
          </p:cNvPr>
          <p:cNvSpPr/>
          <p:nvPr/>
        </p:nvSpPr>
        <p:spPr>
          <a:xfrm>
            <a:off x="0" y="1600200"/>
            <a:ext cx="9144000" cy="2971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xmlns="" id="{05122726-229A-7742-889C-B921D0A5A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25" y="1600200"/>
            <a:ext cx="3962575" cy="175218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770626" y="36576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Análisis PQRS</a:t>
            </a:r>
            <a:endParaRPr lang="es-E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8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80999" y="533400"/>
            <a:ext cx="8279921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.                                                                                                                                            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801534" y="506135"/>
            <a:ext cx="7438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tratamiento PQRS</a:t>
            </a:r>
            <a:endParaRPr lang="es-MX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76480194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742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80999" y="533400"/>
            <a:ext cx="8279921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.                                                                                                                                            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801534" y="506135"/>
            <a:ext cx="7438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Pasos a seguir</a:t>
            </a:r>
            <a:endParaRPr lang="es-MX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31490" y="1085624"/>
            <a:ext cx="722191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protocolos de respuestas por cada dpto</a:t>
            </a:r>
            <a:r>
              <a:rPr lang="es-MX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proceso a seguir con las quejas de cada teatro.</a:t>
            </a:r>
          </a:p>
          <a:p>
            <a:endParaRPr lang="es-MX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análisis de los otros canales (redes sociales, </a:t>
            </a:r>
            <a:r>
              <a:rPr lang="es-MX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es-MX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center, formatos físicos)</a:t>
            </a:r>
            <a:r>
              <a:rPr lang="es-MX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Protocolos y </a:t>
            </a:r>
            <a:r>
              <a:rPr lang="es-MX" sz="1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</a:t>
            </a:r>
            <a:r>
              <a:rPr lang="es-MX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servicio dentro del teatro para solución de problemas.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Informes mensuales en reunión de administradores.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Capacitaciones internas.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Resultado de imagen para clientes felic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6" b="89926" l="10000" r="98241">
                        <a14:foregroundMark x1="56481" y1="32148" x2="56481" y2="32148"/>
                        <a14:foregroundMark x1="29815" y1="34963" x2="29815" y2="34963"/>
                        <a14:foregroundMark x1="38519" y1="37481" x2="38519" y2="37481"/>
                        <a14:foregroundMark x1="34537" y1="50519" x2="34537" y2="50519"/>
                        <a14:foregroundMark x1="76852" y1="37185" x2="76852" y2="37185"/>
                        <a14:foregroundMark x1="83796" y1="34963" x2="83796" y2="34963"/>
                        <a14:foregroundMark x1="83981" y1="51407" x2="83981" y2="51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14286"/>
            <a:ext cx="5202447" cy="325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4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B48746F7-4B25-8246-9FC9-65925E89FC38}"/>
              </a:ext>
            </a:extLst>
          </p:cNvPr>
          <p:cNvSpPr/>
          <p:nvPr/>
        </p:nvSpPr>
        <p:spPr>
          <a:xfrm>
            <a:off x="0" y="1600200"/>
            <a:ext cx="9144000" cy="2971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xmlns="" id="{05122726-229A-7742-889C-B921D0A5A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25" y="1600200"/>
            <a:ext cx="3962575" cy="175218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0" y="371223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GRACIAS</a:t>
            </a:r>
            <a:endParaRPr lang="es-E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6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80999" y="533400"/>
            <a:ext cx="8279921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.                                                                                                                                            </a:t>
            </a:r>
            <a:endParaRPr lang="es-MX" dirty="0"/>
          </a:p>
        </p:txBody>
      </p:sp>
      <p:pic>
        <p:nvPicPr>
          <p:cNvPr id="6" name="Picture 2" descr="Resultado de imagen para pq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65" y="990600"/>
            <a:ext cx="7006788" cy="500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801534" y="506135"/>
            <a:ext cx="7438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“La mejor publicidad es la que hacen los clientes satisfechos”</a:t>
            </a:r>
            <a:endParaRPr lang="es-MX" sz="11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21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80999" y="533400"/>
            <a:ext cx="8279921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.                                                                                                                                            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801534" y="506135"/>
            <a:ext cx="7438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al cliente</a:t>
            </a:r>
            <a:endParaRPr lang="es-MX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31490" y="1085624"/>
            <a:ext cx="72219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es-MX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 qué nos sirve?</a:t>
            </a:r>
          </a:p>
          <a:p>
            <a:endParaRPr lang="es-MX" sz="1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Escuchar la voz más importante, la de nuestros clientes.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Potenciar la cultura del cliente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Descubrir </a:t>
            </a:r>
            <a:r>
              <a:rPr lang="es-MX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áreas de mejora.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Marcar las tendencias del mercado.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Actuar </a:t>
            </a:r>
            <a:r>
              <a:rPr lang="es-MX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fuente de </a:t>
            </a:r>
            <a:r>
              <a:rPr lang="es-MX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Consecución </a:t>
            </a:r>
            <a:r>
              <a:rPr lang="es-MX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fidelización de los clientes</a:t>
            </a:r>
            <a:r>
              <a:rPr lang="es-MX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sz="1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200" b="1" dirty="0">
                <a:solidFill>
                  <a:schemeClr val="tx2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En el pasado las empresas estaban orientadas a fabricar productos e hicieron de ello su razón de ser, con la llegada de la competencia el marketing tuvo que saber dar los elementos diferenciadores para poder seguir vendiendo, hoy </a:t>
            </a:r>
            <a:r>
              <a:rPr lang="es-MX" sz="1200" b="1" dirty="0" smtClean="0">
                <a:solidFill>
                  <a:schemeClr val="tx2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sabemos que el último fin de </a:t>
            </a:r>
            <a:r>
              <a:rPr lang="es-MX" sz="1200" b="1" dirty="0">
                <a:solidFill>
                  <a:schemeClr val="tx2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las empresas son los</a:t>
            </a:r>
          </a:p>
          <a:p>
            <a:pPr algn="ctr"/>
            <a:r>
              <a:rPr lang="es-MX" sz="1200" b="1" dirty="0">
                <a:solidFill>
                  <a:schemeClr val="tx2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clientes y por lo tanto </a:t>
            </a:r>
            <a:r>
              <a:rPr lang="es-MX" sz="1200" b="1" dirty="0" smtClean="0">
                <a:solidFill>
                  <a:schemeClr val="tx2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debemos </a:t>
            </a:r>
            <a:r>
              <a:rPr lang="es-MX" sz="1200" b="1" dirty="0">
                <a:solidFill>
                  <a:schemeClr val="tx2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orientarse hacia </a:t>
            </a:r>
            <a:r>
              <a:rPr lang="es-MX" sz="1200" b="1" dirty="0" smtClean="0">
                <a:solidFill>
                  <a:schemeClr val="tx2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ellos.</a:t>
            </a:r>
            <a:endParaRPr lang="es-MX" sz="1200" b="1" dirty="0" smtClean="0">
              <a:solidFill>
                <a:schemeClr val="tx2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pic>
        <p:nvPicPr>
          <p:cNvPr id="5" name="Picture 5" descr="Resultado de imagen para pqr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9" y="4490167"/>
            <a:ext cx="2233611" cy="180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9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B48746F7-4B25-8246-9FC9-65925E89FC38}"/>
              </a:ext>
            </a:extLst>
          </p:cNvPr>
          <p:cNvSpPr/>
          <p:nvPr/>
        </p:nvSpPr>
        <p:spPr>
          <a:xfrm>
            <a:off x="0" y="1600200"/>
            <a:ext cx="9144000" cy="2971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xmlns="" id="{05122726-229A-7742-889C-B921D0A5A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061658"/>
            <a:ext cx="2209800" cy="97713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762000" y="20574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Resultados</a:t>
            </a:r>
            <a:endParaRPr lang="es-ES" sz="4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7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80999" y="533400"/>
            <a:ext cx="8279921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.                                                                                                                                            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801534" y="506135"/>
            <a:ext cx="743884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Consolidado PQRS</a:t>
            </a:r>
          </a:p>
          <a:p>
            <a:pPr algn="ctr"/>
            <a:r>
              <a:rPr lang="es-MX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 15 de mayo al 30 de junio</a:t>
            </a:r>
            <a:endParaRPr lang="es-MX" sz="1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59" y="5249172"/>
            <a:ext cx="3810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565834"/>
              </p:ext>
            </p:extLst>
          </p:nvPr>
        </p:nvGraphicFramePr>
        <p:xfrm>
          <a:off x="2057400" y="1524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011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80999" y="533400"/>
            <a:ext cx="8279921" cy="575973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.                                                                                                                                            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801534" y="506135"/>
            <a:ext cx="7438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Detalle Tipificación</a:t>
            </a:r>
            <a:endParaRPr lang="es-MX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944508"/>
              </p:ext>
            </p:extLst>
          </p:nvPr>
        </p:nvGraphicFramePr>
        <p:xfrm>
          <a:off x="3003306" y="4267200"/>
          <a:ext cx="3035300" cy="1905000"/>
        </p:xfrm>
        <a:graphic>
          <a:graphicData uri="http://schemas.openxmlformats.org/drawingml/2006/table">
            <a:tbl>
              <a:tblPr/>
              <a:tblGrid>
                <a:gridCol w="762000"/>
                <a:gridCol w="1524000"/>
                <a:gridCol w="444500"/>
                <a:gridCol w="3048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Precios y Horarios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Tarjeta VIP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Ventas Empresariales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Clasificación películas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Corporativa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Medios de Pago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Pauta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Boletería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Convenio parqueaderos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1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831385"/>
              </p:ext>
            </p:extLst>
          </p:nvPr>
        </p:nvGraphicFramePr>
        <p:xfrm>
          <a:off x="990600" y="906245"/>
          <a:ext cx="6705600" cy="312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19 Rectángulo"/>
          <p:cNvSpPr/>
          <p:nvPr/>
        </p:nvSpPr>
        <p:spPr>
          <a:xfrm>
            <a:off x="2895600" y="4114800"/>
            <a:ext cx="3276600" cy="2178333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345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80999" y="533400"/>
            <a:ext cx="8279921" cy="575973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.                                                                                                                                            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801534" y="506135"/>
            <a:ext cx="7438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Detalle Tipificación</a:t>
            </a:r>
            <a:endParaRPr lang="es-MX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779355"/>
              </p:ext>
            </p:extLst>
          </p:nvPr>
        </p:nvGraphicFramePr>
        <p:xfrm>
          <a:off x="4826480" y="2057400"/>
          <a:ext cx="3556000" cy="2667000"/>
        </p:xfrm>
        <a:graphic>
          <a:graphicData uri="http://schemas.openxmlformats.org/drawingml/2006/table">
            <a:tbl>
              <a:tblPr/>
              <a:tblGrid>
                <a:gridCol w="447276"/>
                <a:gridCol w="1586084"/>
                <a:gridCol w="761320"/>
                <a:gridCol w="76132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Queja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Proyección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Películas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Precio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Taquilla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Confitería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Tarjetas VIP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Clasificación Películas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Convenios Parqueaderos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Inseguridad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Aseo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Página Web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Niños Ruidosos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33649"/>
              </p:ext>
            </p:extLst>
          </p:nvPr>
        </p:nvGraphicFramePr>
        <p:xfrm>
          <a:off x="457200" y="1279666"/>
          <a:ext cx="4648200" cy="466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4674080" y="1905000"/>
            <a:ext cx="3784120" cy="2971800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64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80999" y="533400"/>
            <a:ext cx="8279921" cy="575973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.                                                                                                                                            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801534" y="506135"/>
            <a:ext cx="7438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Detalle Tipificación</a:t>
            </a:r>
            <a:endParaRPr lang="es-MX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927827"/>
              </p:ext>
            </p:extLst>
          </p:nvPr>
        </p:nvGraphicFramePr>
        <p:xfrm>
          <a:off x="914400" y="4191000"/>
          <a:ext cx="3175000" cy="571500"/>
        </p:xfrm>
        <a:graphic>
          <a:graphicData uri="http://schemas.openxmlformats.org/drawingml/2006/table">
            <a:tbl>
              <a:tblPr/>
              <a:tblGrid>
                <a:gridCol w="889000"/>
                <a:gridCol w="762000"/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Sugerencia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Felicitación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Películas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366065"/>
              </p:ext>
            </p:extLst>
          </p:nvPr>
        </p:nvGraphicFramePr>
        <p:xfrm>
          <a:off x="5181600" y="3222766"/>
          <a:ext cx="3175000" cy="190500"/>
        </p:xfrm>
        <a:graphic>
          <a:graphicData uri="http://schemas.openxmlformats.org/drawingml/2006/table">
            <a:tbl>
              <a:tblPr/>
              <a:tblGrid>
                <a:gridCol w="889000"/>
                <a:gridCol w="762000"/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PQR Medellín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Medellin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532610"/>
              </p:ext>
            </p:extLst>
          </p:nvPr>
        </p:nvGraphicFramePr>
        <p:xfrm>
          <a:off x="914400" y="1676400"/>
          <a:ext cx="3368614" cy="1920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5029200" y="3048000"/>
            <a:ext cx="3429000" cy="533400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Rectángulo"/>
          <p:cNvSpPr/>
          <p:nvPr/>
        </p:nvSpPr>
        <p:spPr>
          <a:xfrm>
            <a:off x="801534" y="4038600"/>
            <a:ext cx="3429000" cy="914400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64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80999" y="533400"/>
            <a:ext cx="8279921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.                                                                                                                                            </a:t>
            </a: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801534" y="506135"/>
            <a:ext cx="7438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Consolidado x teatro</a:t>
            </a:r>
            <a:endParaRPr lang="es-MX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Resultado de imagen para impro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76800"/>
            <a:ext cx="2309962" cy="138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293793"/>
              </p:ext>
            </p:extLst>
          </p:nvPr>
        </p:nvGraphicFramePr>
        <p:xfrm>
          <a:off x="801534" y="1295400"/>
          <a:ext cx="5065866" cy="4190994"/>
        </p:xfrm>
        <a:graphic>
          <a:graphicData uri="http://schemas.openxmlformats.org/drawingml/2006/table">
            <a:tbl>
              <a:tblPr/>
              <a:tblGrid>
                <a:gridCol w="976372"/>
                <a:gridCol w="961350"/>
                <a:gridCol w="705992"/>
                <a:gridCol w="844937"/>
                <a:gridCol w="901266"/>
                <a:gridCol w="675949"/>
              </a:tblGrid>
              <a:tr h="232833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Información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Queja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Sugerencia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28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 Detalle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38.31%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9.45%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Villavicencio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Alamos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Tintal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Occidente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Salitre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Palatino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Iwana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Plazuela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Américas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9C65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Bima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Bulevar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Sabana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Unisur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45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6231</TotalTime>
  <Words>535</Words>
  <Application>Microsoft Office PowerPoint</Application>
  <PresentationFormat>Presentación en pantalla (4:3)</PresentationFormat>
  <Paragraphs>290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1_NewsPrint</vt:lpstr>
      <vt:lpstr>2_NewsPrint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Gutierrez</dc:creator>
  <cp:lastModifiedBy>Mercadeo</cp:lastModifiedBy>
  <cp:revision>281</cp:revision>
  <dcterms:created xsi:type="dcterms:W3CDTF">2016-03-01T14:38:32Z</dcterms:created>
  <dcterms:modified xsi:type="dcterms:W3CDTF">2018-07-04T19:46:34Z</dcterms:modified>
</cp:coreProperties>
</file>