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Lst>
  <p:notesMasterIdLst>
    <p:notesMasterId r:id="rId12"/>
  </p:notesMasterIdLst>
  <p:sldIdLst>
    <p:sldId id="323" r:id="rId3"/>
    <p:sldId id="322" r:id="rId4"/>
    <p:sldId id="327" r:id="rId5"/>
    <p:sldId id="329" r:id="rId6"/>
    <p:sldId id="331" r:id="rId7"/>
    <p:sldId id="330" r:id="rId8"/>
    <p:sldId id="332" r:id="rId9"/>
    <p:sldId id="328" r:id="rId10"/>
    <p:sldId id="333"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2" autoAdjust="0"/>
  </p:normalViewPr>
  <p:slideViewPr>
    <p:cSldViewPr>
      <p:cViewPr>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C5EAA-E6A3-4B37-AD18-29CEA652B059}" type="datetimeFigureOut">
              <a:rPr lang="es-CO" smtClean="0"/>
              <a:t>27/02/2019</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392C7-AE1C-495B-8245-350D33A41B9D}" type="slidenum">
              <a:rPr lang="es-CO" smtClean="0"/>
              <a:t>‹Nº›</a:t>
            </a:fld>
            <a:endParaRPr lang="es-CO" dirty="0"/>
          </a:p>
        </p:txBody>
      </p:sp>
    </p:spTree>
    <p:extLst>
      <p:ext uri="{BB962C8B-B14F-4D97-AF65-F5344CB8AC3E}">
        <p14:creationId xmlns:p14="http://schemas.microsoft.com/office/powerpoint/2010/main" val="1342405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58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73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8545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883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637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872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9" name="Rectangle 8"/>
          <p:cNvSpPr/>
          <p:nvPr/>
        </p:nvSpPr>
        <p:spPr>
          <a:xfrm>
            <a:off x="762863" y="6400800"/>
            <a:ext cx="7543800" cy="27432"/>
          </a:xfrm>
          <a:prstGeom prst="rect">
            <a:avLst/>
          </a:prstGeom>
          <a:pattFill prst="pct75">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ángulo 23">
            <a:extLst>
              <a:ext uri="{FF2B5EF4-FFF2-40B4-BE49-F238E27FC236}">
                <a16:creationId xmlns:a16="http://schemas.microsoft.com/office/drawing/2014/main" xmlns="" id="{057B7D51-4AA2-EC47-8F6F-6591B262A21B}"/>
              </a:ext>
            </a:extLst>
          </p:cNvPr>
          <p:cNvSpPr/>
          <p:nvPr/>
        </p:nvSpPr>
        <p:spPr>
          <a:xfrm>
            <a:off x="762863" y="0"/>
            <a:ext cx="7543800" cy="4321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b="1"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4709" y="6451254"/>
            <a:ext cx="821091" cy="36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7300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5" name="Rectángulo 3">
            <a:extLst>
              <a:ext uri="{FF2B5EF4-FFF2-40B4-BE49-F238E27FC236}">
                <a16:creationId xmlns:a16="http://schemas.microsoft.com/office/drawing/2014/main" xmlns="" id="{18352EE9-5484-9444-B9E1-3B379C94A2D7}"/>
              </a:ext>
            </a:extLst>
          </p:cNvPr>
          <p:cNvSpPr/>
          <p:nvPr/>
        </p:nvSpPr>
        <p:spPr>
          <a:xfrm>
            <a:off x="0" y="5867401"/>
            <a:ext cx="9144000" cy="990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4">
            <a:extLst>
              <a:ext uri="{FF2B5EF4-FFF2-40B4-BE49-F238E27FC236}">
                <a16:creationId xmlns:a16="http://schemas.microsoft.com/office/drawing/2014/main" xmlns="" id="{9AFF27C2-7AEA-A042-B082-2FA852799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5867400"/>
            <a:ext cx="2021682" cy="893952"/>
          </a:xfrm>
          <a:prstGeom prst="rect">
            <a:avLst/>
          </a:prstGeom>
        </p:spPr>
      </p:pic>
    </p:spTree>
    <p:extLst>
      <p:ext uri="{BB962C8B-B14F-4D97-AF65-F5344CB8AC3E}">
        <p14:creationId xmlns:p14="http://schemas.microsoft.com/office/powerpoint/2010/main" val="18833589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3">
            <a:extLst>
              <a:ext uri="{FF2B5EF4-FFF2-40B4-BE49-F238E27FC236}">
                <a16:creationId xmlns:a16="http://schemas.microsoft.com/office/drawing/2014/main" xmlns="" id="{B48746F7-4B25-8246-9FC9-65925E89FC38}"/>
              </a:ext>
            </a:extLst>
          </p:cNvPr>
          <p:cNvSpPr/>
          <p:nvPr/>
        </p:nvSpPr>
        <p:spPr>
          <a:xfrm>
            <a:off x="0" y="1600200"/>
            <a:ext cx="9144000" cy="29718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 name="Imagen 4">
            <a:extLst>
              <a:ext uri="{FF2B5EF4-FFF2-40B4-BE49-F238E27FC236}">
                <a16:creationId xmlns:a16="http://schemas.microsoft.com/office/drawing/2014/main" xmlns="" id="{05122726-229A-7742-889C-B921D0A5AC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425" y="1600200"/>
            <a:ext cx="3962575" cy="1752180"/>
          </a:xfrm>
          <a:prstGeom prst="rect">
            <a:avLst/>
          </a:prstGeom>
        </p:spPr>
      </p:pic>
      <p:sp>
        <p:nvSpPr>
          <p:cNvPr id="2" name="1 CuadroTexto"/>
          <p:cNvSpPr txBox="1"/>
          <p:nvPr/>
        </p:nvSpPr>
        <p:spPr>
          <a:xfrm>
            <a:off x="770626" y="3657600"/>
            <a:ext cx="7620000" cy="707886"/>
          </a:xfrm>
          <a:prstGeom prst="rect">
            <a:avLst/>
          </a:prstGeom>
          <a:noFill/>
        </p:spPr>
        <p:txBody>
          <a:bodyPr wrap="square" rtlCol="0">
            <a:spAutoFit/>
          </a:bodyPr>
          <a:lstStyle/>
          <a:p>
            <a:pPr algn="ctr"/>
            <a:r>
              <a:rPr lang="es-ES" sz="2000" b="1" dirty="0" smtClean="0">
                <a:solidFill>
                  <a:schemeClr val="bg1"/>
                </a:solidFill>
                <a:latin typeface="Arial Black" panose="020B0A04020102020204" pitchFamily="34" charset="0"/>
              </a:rPr>
              <a:t>SERVICIO AL CLIENTE </a:t>
            </a:r>
          </a:p>
          <a:p>
            <a:pPr algn="ctr"/>
            <a:r>
              <a:rPr lang="es-ES" sz="2000" b="1" dirty="0" smtClean="0">
                <a:solidFill>
                  <a:schemeClr val="bg1"/>
                </a:solidFill>
                <a:latin typeface="Arial Black" panose="020B0A04020102020204" pitchFamily="34" charset="0"/>
              </a:rPr>
              <a:t>MERCADEO </a:t>
            </a:r>
            <a:endParaRPr lang="es-ES" sz="2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487834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0999" y="564867"/>
            <a:ext cx="8279921" cy="57597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t>
            </a:r>
            <a:endParaRPr lang="es-MX" dirty="0"/>
          </a:p>
        </p:txBody>
      </p:sp>
      <p:sp>
        <p:nvSpPr>
          <p:cNvPr id="23" name="22 Rectángulo"/>
          <p:cNvSpPr/>
          <p:nvPr/>
        </p:nvSpPr>
        <p:spPr>
          <a:xfrm>
            <a:off x="838200" y="838200"/>
            <a:ext cx="7924800" cy="3785652"/>
          </a:xfrm>
          <a:prstGeom prst="rect">
            <a:avLst/>
          </a:prstGeom>
        </p:spPr>
        <p:txBody>
          <a:bodyPr wrap="square">
            <a:spAutoFit/>
          </a:bodyPr>
          <a:lstStyle/>
          <a:p>
            <a:pPr algn="ctr"/>
            <a:r>
              <a:rPr lang="es-MX" sz="2000" b="1" dirty="0" smtClean="0">
                <a:solidFill>
                  <a:schemeClr val="tx2"/>
                </a:solidFill>
                <a:latin typeface="Arial" panose="020B0604020202020204" pitchFamily="34" charset="0"/>
                <a:cs typeface="Arial" panose="020B0604020202020204" pitchFamily="34" charset="0"/>
              </a:rPr>
              <a:t>Temas a tratar: </a:t>
            </a:r>
          </a:p>
          <a:p>
            <a:pPr algn="ctr"/>
            <a:endParaRPr lang="es-MX" sz="2000" b="1" dirty="0">
              <a:solidFill>
                <a:schemeClr val="tx2"/>
              </a:solidFill>
              <a:latin typeface="Arial" panose="020B0604020202020204" pitchFamily="34" charset="0"/>
              <a:cs typeface="Arial" panose="020B0604020202020204" pitchFamily="34" charset="0"/>
            </a:endParaRPr>
          </a:p>
          <a:p>
            <a:pPr marL="342900" indent="-342900">
              <a:buFont typeface="Arial" charset="0"/>
              <a:buChar char="•"/>
            </a:pPr>
            <a:r>
              <a:rPr lang="es-MX" sz="2000" b="1" dirty="0" smtClean="0">
                <a:solidFill>
                  <a:schemeClr val="tx2"/>
                </a:solidFill>
                <a:latin typeface="Arial" panose="020B0604020202020204" pitchFamily="34" charset="0"/>
                <a:cs typeface="Arial" panose="020B0604020202020204" pitchFamily="34" charset="0"/>
              </a:rPr>
              <a:t>Plan Salitre</a:t>
            </a:r>
          </a:p>
          <a:p>
            <a:endParaRPr lang="es-MX" sz="2000" b="1" dirty="0" smtClean="0">
              <a:solidFill>
                <a:schemeClr val="tx2"/>
              </a:solidFill>
              <a:latin typeface="Arial" panose="020B0604020202020204" pitchFamily="34" charset="0"/>
              <a:cs typeface="Arial" panose="020B0604020202020204" pitchFamily="34" charset="0"/>
            </a:endParaRPr>
          </a:p>
          <a:p>
            <a:pPr marL="342900" indent="-342900">
              <a:buFont typeface="Arial" charset="0"/>
              <a:buChar char="•"/>
            </a:pPr>
            <a:r>
              <a:rPr lang="es-MX" sz="2000" b="1" dirty="0" err="1" smtClean="0">
                <a:solidFill>
                  <a:schemeClr val="tx2"/>
                </a:solidFill>
                <a:latin typeface="Arial" panose="020B0604020202020204" pitchFamily="34" charset="0"/>
                <a:cs typeface="Arial" panose="020B0604020202020204" pitchFamily="34" charset="0"/>
              </a:rPr>
              <a:t>Speech</a:t>
            </a:r>
            <a:r>
              <a:rPr lang="es-MX" sz="2000" b="1" dirty="0" smtClean="0">
                <a:solidFill>
                  <a:schemeClr val="tx2"/>
                </a:solidFill>
                <a:latin typeface="Arial" panose="020B0604020202020204" pitchFamily="34" charset="0"/>
                <a:cs typeface="Arial" panose="020B0604020202020204" pitchFamily="34" charset="0"/>
              </a:rPr>
              <a:t> Taquillero</a:t>
            </a:r>
          </a:p>
          <a:p>
            <a:endParaRPr lang="es-MX" sz="2000" b="1" dirty="0" smtClean="0">
              <a:solidFill>
                <a:schemeClr val="tx2"/>
              </a:solidFill>
              <a:latin typeface="Arial" panose="020B0604020202020204" pitchFamily="34" charset="0"/>
              <a:cs typeface="Arial" panose="020B0604020202020204" pitchFamily="34" charset="0"/>
            </a:endParaRPr>
          </a:p>
          <a:p>
            <a:pPr marL="342900" indent="-342900">
              <a:buFont typeface="Arial" charset="0"/>
              <a:buChar char="•"/>
            </a:pPr>
            <a:r>
              <a:rPr lang="es-MX" sz="2000" b="1" dirty="0" smtClean="0">
                <a:solidFill>
                  <a:schemeClr val="tx2"/>
                </a:solidFill>
                <a:latin typeface="Arial" panose="020B0604020202020204" pitchFamily="34" charset="0"/>
                <a:cs typeface="Arial" panose="020B0604020202020204" pitchFamily="34" charset="0"/>
              </a:rPr>
              <a:t>Plan Unificado respuesta quejas </a:t>
            </a:r>
          </a:p>
          <a:p>
            <a:endParaRPr lang="es-MX" sz="2000" b="1" dirty="0" smtClean="0">
              <a:solidFill>
                <a:schemeClr val="tx2"/>
              </a:solidFill>
              <a:latin typeface="Arial" panose="020B0604020202020204" pitchFamily="34" charset="0"/>
              <a:cs typeface="Arial" panose="020B0604020202020204" pitchFamily="34" charset="0"/>
            </a:endParaRPr>
          </a:p>
          <a:p>
            <a:pPr marL="342900" indent="-342900">
              <a:buFont typeface="Arial" charset="0"/>
              <a:buChar char="•"/>
            </a:pPr>
            <a:r>
              <a:rPr lang="es-MX" sz="2000" b="1" dirty="0" err="1" smtClean="0">
                <a:solidFill>
                  <a:schemeClr val="tx2"/>
                </a:solidFill>
                <a:latin typeface="Arial" panose="020B0604020202020204" pitchFamily="34" charset="0"/>
                <a:cs typeface="Arial" panose="020B0604020202020204" pitchFamily="34" charset="0"/>
              </a:rPr>
              <a:t>Tips</a:t>
            </a:r>
            <a:r>
              <a:rPr lang="es-MX" sz="2000" b="1" dirty="0" smtClean="0">
                <a:solidFill>
                  <a:schemeClr val="tx2"/>
                </a:solidFill>
                <a:latin typeface="Arial" panose="020B0604020202020204" pitchFamily="34" charset="0"/>
                <a:cs typeface="Arial" panose="020B0604020202020204" pitchFamily="34" charset="0"/>
              </a:rPr>
              <a:t> básicos servicio al cliente</a:t>
            </a:r>
          </a:p>
          <a:p>
            <a:pPr marL="342900" indent="-342900">
              <a:buFont typeface="Arial" charset="0"/>
              <a:buChar char="•"/>
            </a:pPr>
            <a:endParaRPr lang="es-MX" sz="2000" b="1" dirty="0" smtClean="0">
              <a:solidFill>
                <a:schemeClr val="tx2"/>
              </a:solidFill>
              <a:latin typeface="Arial" panose="020B0604020202020204" pitchFamily="34" charset="0"/>
              <a:cs typeface="Arial" panose="020B0604020202020204" pitchFamily="34" charset="0"/>
            </a:endParaRPr>
          </a:p>
          <a:p>
            <a:pPr algn="ctr"/>
            <a:r>
              <a:rPr lang="es-MX" sz="2000" b="1" dirty="0" smtClean="0">
                <a:solidFill>
                  <a:schemeClr val="tx2"/>
                </a:solidFill>
                <a:latin typeface="Arial" panose="020B0604020202020204" pitchFamily="34" charset="0"/>
                <a:cs typeface="Arial" panose="020B0604020202020204" pitchFamily="34" charset="0"/>
              </a:rPr>
              <a:t> </a:t>
            </a:r>
          </a:p>
          <a:p>
            <a:pPr algn="ctr"/>
            <a:endParaRPr lang="es-MX" sz="2000" b="1" dirty="0">
              <a:solidFill>
                <a:schemeClr val="tx2"/>
              </a:solidFill>
              <a:latin typeface="Arial" panose="020B0604020202020204" pitchFamily="34" charset="0"/>
              <a:cs typeface="Arial" panose="020B0604020202020204" pitchFamily="34" charset="0"/>
            </a:endParaRPr>
          </a:p>
        </p:txBody>
      </p:sp>
      <p:pic>
        <p:nvPicPr>
          <p:cNvPr id="1028" name="Picture 4" descr="Resultado de imagen para servicio al cliente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3600450" cy="2063295"/>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762000" y="0"/>
            <a:ext cx="7562850" cy="400110"/>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Índice</a:t>
            </a:r>
            <a:endParaRPr lang="es-MX"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513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0999" y="564867"/>
            <a:ext cx="8279921" cy="57597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t>
            </a:r>
            <a:endParaRPr lang="es-MX" dirty="0"/>
          </a:p>
        </p:txBody>
      </p:sp>
      <p:sp>
        <p:nvSpPr>
          <p:cNvPr id="5" name="4 Rectángulo"/>
          <p:cNvSpPr/>
          <p:nvPr/>
        </p:nvSpPr>
        <p:spPr>
          <a:xfrm>
            <a:off x="762000" y="0"/>
            <a:ext cx="7562850" cy="707886"/>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Plan unificado respuesta a PQRS </a:t>
            </a:r>
            <a:r>
              <a:rPr lang="es-MX" sz="2000" b="1" dirty="0">
                <a:solidFill>
                  <a:schemeClr val="tx2"/>
                </a:solidFill>
                <a:latin typeface="Arial" panose="020B0604020202020204" pitchFamily="34" charset="0"/>
                <a:cs typeface="Arial" panose="020B0604020202020204" pitchFamily="34" charset="0"/>
              </a:rPr>
              <a:t>Qué pasa sí en taquilla ?</a:t>
            </a:r>
          </a:p>
          <a:p>
            <a:pPr algn="ct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608611084"/>
              </p:ext>
            </p:extLst>
          </p:nvPr>
        </p:nvGraphicFramePr>
        <p:xfrm>
          <a:off x="152400" y="457200"/>
          <a:ext cx="8839200" cy="6583680"/>
        </p:xfrm>
        <a:graphic>
          <a:graphicData uri="http://schemas.openxmlformats.org/drawingml/2006/table">
            <a:tbl>
              <a:tblPr firstRow="1" bandRow="1">
                <a:tableStyleId>{5C22544A-7EE6-4342-B048-85BDC9FD1C3A}</a:tableStyleId>
              </a:tblPr>
              <a:tblGrid>
                <a:gridCol w="4803912"/>
                <a:gridCol w="4035288"/>
              </a:tblGrid>
              <a:tr h="304800">
                <a:tc>
                  <a:txBody>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PQR</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ctr" defTabSz="914400" rtl="0" eaLnBrk="1" latinLnBrk="0" hangingPunct="1"/>
                      <a:r>
                        <a:rPr lang="es-MX" sz="2000" b="1" kern="1200" dirty="0" smtClean="0">
                          <a:solidFill>
                            <a:schemeClr val="bg1"/>
                          </a:solidFill>
                          <a:latin typeface="Arial" panose="020B0604020202020204" pitchFamily="34" charset="0"/>
                          <a:ea typeface="+mn-ea"/>
                          <a:cs typeface="Arial" panose="020B0604020202020204" pitchFamily="34" charset="0"/>
                        </a:rPr>
                        <a:t>Solución</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r>
              <a:tr h="264160">
                <a:tc>
                  <a:txBody>
                    <a:bodyPr/>
                    <a:lstStyle/>
                    <a:p>
                      <a:pPr algn="l"/>
                      <a:r>
                        <a:rPr lang="es-MX" sz="1400" b="0" kern="1200" dirty="0" smtClean="0">
                          <a:solidFill>
                            <a:schemeClr val="tx2"/>
                          </a:solidFill>
                          <a:latin typeface="Arial" panose="020B0604020202020204" pitchFamily="34" charset="0"/>
                          <a:ea typeface="+mn-ea"/>
                          <a:cs typeface="Arial" panose="020B0604020202020204" pitchFamily="34" charset="0"/>
                        </a:rPr>
                        <a:t>La película de la página web no está</a:t>
                      </a:r>
                      <a:r>
                        <a:rPr lang="es-MX" sz="1400" b="0" kern="1200" baseline="0" dirty="0" smtClean="0">
                          <a:solidFill>
                            <a:schemeClr val="tx2"/>
                          </a:solidFill>
                          <a:latin typeface="Arial" panose="020B0604020202020204" pitchFamily="34" charset="0"/>
                          <a:ea typeface="+mn-ea"/>
                          <a:cs typeface="Arial" panose="020B0604020202020204" pitchFamily="34" charset="0"/>
                        </a:rPr>
                        <a:t> en el teatro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nchor="ctr"/>
                </a:tc>
                <a:tc>
                  <a:txBody>
                    <a:bodyPr/>
                    <a:lstStyle/>
                    <a:p>
                      <a:pPr marL="285750" indent="-285750">
                        <a:buFont typeface="Arial" charset="0"/>
                        <a:buChar char="•"/>
                      </a:pPr>
                      <a:r>
                        <a:rPr lang="es-MX" sz="1400" b="0" kern="1200" baseline="0" dirty="0" err="1" smtClean="0">
                          <a:solidFill>
                            <a:schemeClr val="tx2"/>
                          </a:solidFill>
                          <a:latin typeface="Arial" panose="020B0604020202020204" pitchFamily="34" charset="0"/>
                          <a:ea typeface="+mn-ea"/>
                          <a:cs typeface="Arial" panose="020B0604020202020204" pitchFamily="34" charset="0"/>
                        </a:rPr>
                        <a:t>Proponarle</a:t>
                      </a:r>
                      <a:r>
                        <a:rPr lang="es-MX" sz="1400" b="0" kern="1200" baseline="0" dirty="0" smtClean="0">
                          <a:solidFill>
                            <a:schemeClr val="tx2"/>
                          </a:solidFill>
                          <a:latin typeface="Arial" panose="020B0604020202020204" pitchFamily="34" charset="0"/>
                          <a:ea typeface="+mn-ea"/>
                          <a:cs typeface="Arial" panose="020B0604020202020204" pitchFamily="34" charset="0"/>
                        </a:rPr>
                        <a:t> al cliente si quiere ver otra película</a:t>
                      </a:r>
                    </a:p>
                    <a:p>
                      <a:pPr marL="285750" indent="-285750">
                        <a:buFont typeface="Arial" charset="0"/>
                        <a:buChar char="•"/>
                      </a:pPr>
                      <a:r>
                        <a:rPr lang="es-MX" sz="1400" b="0" kern="1200" baseline="0" dirty="0" smtClean="0">
                          <a:solidFill>
                            <a:schemeClr val="tx1"/>
                          </a:solidFill>
                          <a:latin typeface="Arial" panose="020B0604020202020204" pitchFamily="34" charset="0"/>
                          <a:ea typeface="+mn-ea"/>
                          <a:cs typeface="Arial" panose="020B0604020202020204" pitchFamily="34" charset="0"/>
                        </a:rPr>
                        <a:t>Si dice q no: </a:t>
                      </a:r>
                      <a:r>
                        <a:rPr lang="es-MX" sz="1400" b="0" kern="1200" baseline="0" dirty="0" smtClean="0">
                          <a:solidFill>
                            <a:srgbClr val="00B0F0"/>
                          </a:solidFill>
                          <a:latin typeface="Arial" panose="020B0604020202020204" pitchFamily="34" charset="0"/>
                          <a:ea typeface="+mn-ea"/>
                          <a:cs typeface="Arial" panose="020B0604020202020204" pitchFamily="34" charset="0"/>
                        </a:rPr>
                        <a:t>invitarle a una cortesía en </a:t>
                      </a:r>
                      <a:r>
                        <a:rPr lang="es-MX" sz="1400" b="0" kern="1200" baseline="0" dirty="0" smtClean="0">
                          <a:solidFill>
                            <a:schemeClr val="tx1"/>
                          </a:solidFill>
                          <a:latin typeface="Arial" panose="020B0604020202020204" pitchFamily="34" charset="0"/>
                          <a:ea typeface="+mn-ea"/>
                          <a:cs typeface="Arial" panose="020B0604020202020204" pitchFamily="34" charset="0"/>
                        </a:rPr>
                        <a:t>una vigencia de una semana máximo</a:t>
                      </a:r>
                    </a:p>
                    <a:p>
                      <a:pPr marL="285750" indent="-285750">
                        <a:buFont typeface="Arial" charset="0"/>
                        <a:buChar char="•"/>
                      </a:pPr>
                      <a:r>
                        <a:rPr lang="es-MX" sz="1400" b="0" kern="1200" baseline="0" dirty="0" smtClean="0">
                          <a:solidFill>
                            <a:schemeClr val="tx1"/>
                          </a:solidFill>
                          <a:latin typeface="Arial" panose="020B0604020202020204" pitchFamily="34" charset="0"/>
                          <a:ea typeface="+mn-ea"/>
                          <a:cs typeface="Arial" panose="020B0604020202020204" pitchFamily="34" charset="0"/>
                        </a:rPr>
                        <a:t>Formato de cortesías y enviar a servicio al cliente y acá hacemos seguimiento. </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Si el teatro cancela la función y</a:t>
                      </a:r>
                      <a:r>
                        <a:rPr lang="es-MX" sz="1400" b="0" kern="1200" baseline="0" dirty="0" smtClean="0">
                          <a:solidFill>
                            <a:schemeClr val="tx2"/>
                          </a:solidFill>
                          <a:latin typeface="Arial" panose="020B0604020202020204" pitchFamily="34" charset="0"/>
                          <a:ea typeface="+mn-ea"/>
                          <a:cs typeface="Arial" panose="020B0604020202020204" pitchFamily="34" charset="0"/>
                        </a:rPr>
                        <a:t> el cliente ya tiene sus boletas</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Dirigir al cliente al administrador del teatro. </a:t>
                      </a:r>
                      <a:r>
                        <a:rPr lang="es-MX" sz="1400" b="0" kern="1200" baseline="0" dirty="0" smtClean="0">
                          <a:solidFill>
                            <a:srgbClr val="00B0F0"/>
                          </a:solidFill>
                          <a:latin typeface="Arial" panose="020B0604020202020204" pitchFamily="34" charset="0"/>
                          <a:ea typeface="+mn-ea"/>
                          <a:cs typeface="Arial" panose="020B0604020202020204" pitchFamily="34" charset="0"/>
                        </a:rPr>
                        <a:t>Cortesía?</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El cliente pregunta si</a:t>
                      </a:r>
                      <a:r>
                        <a:rPr lang="es-MX" sz="1400" b="0" kern="1200" baseline="0" dirty="0" smtClean="0">
                          <a:solidFill>
                            <a:schemeClr val="tx2"/>
                          </a:solidFill>
                          <a:latin typeface="Arial" panose="020B0604020202020204" pitchFamily="34" charset="0"/>
                          <a:ea typeface="+mn-ea"/>
                          <a:cs typeface="Arial" panose="020B0604020202020204" pitchFamily="34" charset="0"/>
                        </a:rPr>
                        <a:t> l</a:t>
                      </a:r>
                      <a:r>
                        <a:rPr lang="es-MX" sz="1400" b="0" kern="1200" dirty="0" smtClean="0">
                          <a:solidFill>
                            <a:schemeClr val="tx2"/>
                          </a:solidFill>
                          <a:latin typeface="Arial" panose="020B0604020202020204" pitchFamily="34" charset="0"/>
                          <a:ea typeface="+mn-ea"/>
                          <a:cs typeface="Arial" panose="020B0604020202020204" pitchFamily="34" charset="0"/>
                        </a:rPr>
                        <a:t>a</a:t>
                      </a:r>
                      <a:r>
                        <a:rPr lang="es-MX" sz="1400" b="0" kern="1200" baseline="0" dirty="0" smtClean="0">
                          <a:solidFill>
                            <a:schemeClr val="tx2"/>
                          </a:solidFill>
                          <a:latin typeface="Arial" panose="020B0604020202020204" pitchFamily="34" charset="0"/>
                          <a:ea typeface="+mn-ea"/>
                          <a:cs typeface="Arial" panose="020B0604020202020204" pitchFamily="34" charset="0"/>
                        </a:rPr>
                        <a:t> película es buena</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dirty="0" smtClean="0">
                          <a:solidFill>
                            <a:schemeClr val="tx2"/>
                          </a:solidFill>
                          <a:latin typeface="Arial" panose="020B0604020202020204" pitchFamily="34" charset="0"/>
                          <a:ea typeface="+mn-ea"/>
                          <a:cs typeface="Arial" panose="020B0604020202020204" pitchFamily="34" charset="0"/>
                        </a:rPr>
                        <a:t>RTA:</a:t>
                      </a:r>
                      <a:r>
                        <a:rPr lang="es-MX" sz="1400" b="0" kern="1200" baseline="0" dirty="0" smtClean="0">
                          <a:solidFill>
                            <a:schemeClr val="tx2"/>
                          </a:solidFill>
                          <a:latin typeface="Arial" panose="020B0604020202020204" pitchFamily="34" charset="0"/>
                          <a:ea typeface="+mn-ea"/>
                          <a:cs typeface="Arial" panose="020B0604020202020204" pitchFamily="34" charset="0"/>
                        </a:rPr>
                        <a:t> La película se ha comportado bien en taquilla. El género es de terror.</a:t>
                      </a:r>
                      <a:r>
                        <a:rPr lang="es-MX" sz="1400" b="0" kern="1200" baseline="0" dirty="0">
                          <a:solidFill>
                            <a:schemeClr val="tx2"/>
                          </a:solidFill>
                          <a:latin typeface="Arial" panose="020B0604020202020204" pitchFamily="34" charset="0"/>
                          <a:ea typeface="+mn-ea"/>
                          <a:cs typeface="Arial" panose="020B0604020202020204" pitchFamily="34" charset="0"/>
                        </a:rPr>
                        <a:t> </a:t>
                      </a:r>
                      <a:r>
                        <a:rPr lang="es-MX" sz="1400" b="0" kern="1200" baseline="0" dirty="0" smtClean="0">
                          <a:solidFill>
                            <a:schemeClr val="tx2"/>
                          </a:solidFill>
                          <a:latin typeface="Arial" panose="020B0604020202020204" pitchFamily="34" charset="0"/>
                          <a:ea typeface="+mn-ea"/>
                          <a:cs typeface="Arial" panose="020B0604020202020204" pitchFamily="34" charset="0"/>
                        </a:rPr>
                        <a:t>(no mensajes subjetivos)</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a:t>
                      </a:r>
                      <a:r>
                        <a:rPr lang="es-MX" sz="1400" b="0" kern="1200" baseline="0" dirty="0" smtClean="0">
                          <a:solidFill>
                            <a:schemeClr val="tx2"/>
                          </a:solidFill>
                          <a:latin typeface="Arial" panose="020B0604020202020204" pitchFamily="34" charset="0"/>
                          <a:ea typeface="+mn-ea"/>
                          <a:cs typeface="Arial" panose="020B0604020202020204" pitchFamily="34" charset="0"/>
                        </a:rPr>
                        <a:t> me entregaron las vueltas correctas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En el discurso del taquillero se incluirá repetir al cliente el dinero entregado y recibido.  </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RTA: Señor yo le confirme su dinero al momento de hacer la compra. Deme un momento llamó al administrador.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Se me perdieron las boletas</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Señor lamentablemente no podemos ayudarle ya que las boletas son al portador y sin ellas no podemos permitirle el ingreso. </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Porqué no tienen </a:t>
                      </a:r>
                      <a:r>
                        <a:rPr lang="es-MX" sz="1400" b="0" kern="1200" dirty="0" err="1" smtClean="0">
                          <a:solidFill>
                            <a:schemeClr val="tx2"/>
                          </a:solidFill>
                          <a:latin typeface="Arial" panose="020B0604020202020204" pitchFamily="34" charset="0"/>
                          <a:ea typeface="+mn-ea"/>
                          <a:cs typeface="Arial" panose="020B0604020202020204" pitchFamily="34" charset="0"/>
                        </a:rPr>
                        <a:t>green</a:t>
                      </a:r>
                      <a:r>
                        <a:rPr lang="es-MX" sz="1400" b="0" kern="1200" dirty="0" smtClean="0">
                          <a:solidFill>
                            <a:schemeClr val="tx2"/>
                          </a:solidFill>
                          <a:latin typeface="Arial" panose="020B0604020202020204" pitchFamily="34" charset="0"/>
                          <a:ea typeface="+mn-ea"/>
                          <a:cs typeface="Arial" panose="020B0604020202020204" pitchFamily="34" charset="0"/>
                        </a:rPr>
                        <a:t> </a:t>
                      </a:r>
                      <a:r>
                        <a:rPr lang="es-MX" sz="1400" b="0" kern="1200" dirty="0" err="1" smtClean="0">
                          <a:solidFill>
                            <a:schemeClr val="tx2"/>
                          </a:solidFill>
                          <a:latin typeface="Arial" panose="020B0604020202020204" pitchFamily="34" charset="0"/>
                          <a:ea typeface="+mn-ea"/>
                          <a:cs typeface="Arial" panose="020B0604020202020204" pitchFamily="34" charset="0"/>
                        </a:rPr>
                        <a:t>book</a:t>
                      </a:r>
                      <a:r>
                        <a:rPr lang="es-MX" sz="1400" b="0" kern="1200" baseline="0" dirty="0" smtClean="0">
                          <a:solidFill>
                            <a:schemeClr val="tx2"/>
                          </a:solidFill>
                          <a:latin typeface="Arial" panose="020B0604020202020204" pitchFamily="34" charset="0"/>
                          <a:ea typeface="+mn-ea"/>
                          <a:cs typeface="Arial" panose="020B0604020202020204" pitchFamily="34" charset="0"/>
                        </a:rPr>
                        <a:t> (tunal)</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Son temas de programación, pero tenemos disponible xxx. Vamos a tener en cuenta su sugerencia o puede pasar el tema a </a:t>
                      </a:r>
                      <a:r>
                        <a:rPr lang="es-MX" sz="1400" b="0" kern="1200" baseline="0" dirty="0" err="1" smtClean="0">
                          <a:solidFill>
                            <a:schemeClr val="tx2"/>
                          </a:solidFill>
                          <a:latin typeface="Arial" panose="020B0604020202020204" pitchFamily="34" charset="0"/>
                          <a:ea typeface="+mn-ea"/>
                          <a:cs typeface="Arial" panose="020B0604020202020204" pitchFamily="34" charset="0"/>
                        </a:rPr>
                        <a:t>serv</a:t>
                      </a:r>
                      <a:r>
                        <a:rPr lang="es-MX" sz="1400" b="0" kern="1200" baseline="0" dirty="0" smtClean="0">
                          <a:solidFill>
                            <a:schemeClr val="tx2"/>
                          </a:solidFill>
                          <a:latin typeface="Arial" panose="020B0604020202020204" pitchFamily="34" charset="0"/>
                          <a:ea typeface="+mn-ea"/>
                          <a:cs typeface="Arial" panose="020B0604020202020204" pitchFamily="34" charset="0"/>
                        </a:rPr>
                        <a:t> al cliente </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 hay sencillo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dirty="0" smtClean="0">
                          <a:solidFill>
                            <a:schemeClr val="tx2"/>
                          </a:solidFill>
                          <a:latin typeface="Arial" panose="020B0604020202020204" pitchFamily="34" charset="0"/>
                          <a:ea typeface="+mn-ea"/>
                          <a:cs typeface="Arial" panose="020B0604020202020204" pitchFamily="34" charset="0"/>
                        </a:rPr>
                        <a:t>RTA: Deme</a:t>
                      </a:r>
                      <a:r>
                        <a:rPr lang="es-MX" sz="1400" b="0" kern="1200" baseline="0" dirty="0" smtClean="0">
                          <a:solidFill>
                            <a:schemeClr val="tx2"/>
                          </a:solidFill>
                          <a:latin typeface="Arial" panose="020B0604020202020204" pitchFamily="34" charset="0"/>
                          <a:ea typeface="+mn-ea"/>
                          <a:cs typeface="Arial" panose="020B0604020202020204" pitchFamily="34" charset="0"/>
                        </a:rPr>
                        <a:t> un momento por favor. (ir por el dinero)</a:t>
                      </a:r>
                    </a:p>
                  </a:txBody>
                  <a:tcPr/>
                </a:tc>
              </a:tr>
            </a:tbl>
          </a:graphicData>
        </a:graphic>
      </p:graphicFrame>
    </p:spTree>
    <p:extLst>
      <p:ext uri="{BB962C8B-B14F-4D97-AF65-F5344CB8AC3E}">
        <p14:creationId xmlns:p14="http://schemas.microsoft.com/office/powerpoint/2010/main" val="211325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62000" y="0"/>
            <a:ext cx="7562850" cy="707886"/>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Plan unificación respuesta a PQRS </a:t>
            </a:r>
            <a:r>
              <a:rPr lang="es-MX" sz="2000" b="1" dirty="0">
                <a:solidFill>
                  <a:schemeClr val="tx2"/>
                </a:solidFill>
                <a:latin typeface="Arial" panose="020B0604020202020204" pitchFamily="34" charset="0"/>
                <a:cs typeface="Arial" panose="020B0604020202020204" pitchFamily="34" charset="0"/>
              </a:rPr>
              <a:t>Qué pasa </a:t>
            </a:r>
            <a:r>
              <a:rPr lang="es-MX" sz="2000" b="1" dirty="0" smtClean="0">
                <a:solidFill>
                  <a:schemeClr val="tx2"/>
                </a:solidFill>
                <a:latin typeface="Arial" panose="020B0604020202020204" pitchFamily="34" charset="0"/>
                <a:cs typeface="Arial" panose="020B0604020202020204" pitchFamily="34" charset="0"/>
              </a:rPr>
              <a:t>sí taquilla?</a:t>
            </a:r>
            <a:endParaRPr lang="es-MX" sz="2000" b="1" dirty="0">
              <a:solidFill>
                <a:schemeClr val="tx2"/>
              </a:solidFill>
              <a:latin typeface="Arial" panose="020B0604020202020204" pitchFamily="34" charset="0"/>
              <a:cs typeface="Arial" panose="020B0604020202020204" pitchFamily="34" charset="0"/>
            </a:endParaRPr>
          </a:p>
          <a:p>
            <a:pPr algn="ct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029615323"/>
              </p:ext>
            </p:extLst>
          </p:nvPr>
        </p:nvGraphicFramePr>
        <p:xfrm>
          <a:off x="529446" y="533400"/>
          <a:ext cx="7772400" cy="6126480"/>
        </p:xfrm>
        <a:graphic>
          <a:graphicData uri="http://schemas.openxmlformats.org/drawingml/2006/table">
            <a:tbl>
              <a:tblPr firstRow="1" bandRow="1">
                <a:tableStyleId>{5C22544A-7EE6-4342-B048-85BDC9FD1C3A}</a:tableStyleId>
              </a:tblPr>
              <a:tblGrid>
                <a:gridCol w="4242041"/>
                <a:gridCol w="3530359"/>
              </a:tblGrid>
              <a:tr h="370840">
                <a:tc>
                  <a:txBody>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PQR</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ctr" defTabSz="914400" rtl="0" eaLnBrk="1" latinLnBrk="0" hangingPunct="1"/>
                      <a:r>
                        <a:rPr lang="es-MX" sz="2000" b="1" kern="1200" dirty="0" smtClean="0">
                          <a:solidFill>
                            <a:schemeClr val="bg1"/>
                          </a:solidFill>
                          <a:latin typeface="Arial" panose="020B0604020202020204" pitchFamily="34" charset="0"/>
                          <a:ea typeface="+mn-ea"/>
                          <a:cs typeface="Arial" panose="020B0604020202020204" pitchFamily="34" charset="0"/>
                        </a:rPr>
                        <a:t>Solución</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 hay papel</a:t>
                      </a:r>
                      <a:r>
                        <a:rPr lang="es-MX" sz="1400" b="0" kern="1200" baseline="0" dirty="0" smtClean="0">
                          <a:solidFill>
                            <a:schemeClr val="tx2"/>
                          </a:solidFill>
                          <a:latin typeface="Arial" panose="020B0604020202020204" pitchFamily="34" charset="0"/>
                          <a:ea typeface="+mn-ea"/>
                          <a:cs typeface="Arial" panose="020B0604020202020204" pitchFamily="34" charset="0"/>
                        </a:rPr>
                        <a:t> para imprimir las entradas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RTA: Deme un momento señor, le indico que asientos le corresponden, en el momento tenemos un problema con la impresora. (se le indica con un papel sus asientos mientras solucionan el problema de la boleta) </a:t>
                      </a:r>
                      <a:r>
                        <a:rPr lang="es-MX" sz="1400" b="0" kern="1200" baseline="0" dirty="0" smtClean="0">
                          <a:solidFill>
                            <a:srgbClr val="00B0F0"/>
                          </a:solidFill>
                          <a:latin typeface="Arial" panose="020B0604020202020204" pitchFamily="34" charset="0"/>
                          <a:ea typeface="+mn-ea"/>
                          <a:cs typeface="Arial" panose="020B0604020202020204" pitchFamily="34" charset="0"/>
                        </a:rPr>
                        <a:t>qué pasa con la boleta se imprime dos veces?</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A FUTURO: Retomar el tema de las boletas de emergencia aprobadas únicamente por el </a:t>
                      </a:r>
                      <a:r>
                        <a:rPr lang="es-MX" sz="1400" b="0" kern="1200" baseline="0" dirty="0" err="1" smtClean="0">
                          <a:solidFill>
                            <a:schemeClr val="tx2"/>
                          </a:solidFill>
                          <a:latin typeface="Arial" panose="020B0604020202020204" pitchFamily="34" charset="0"/>
                          <a:ea typeface="+mn-ea"/>
                          <a:cs typeface="Arial" panose="020B0604020202020204" pitchFamily="34" charset="0"/>
                        </a:rPr>
                        <a:t>admon</a:t>
                      </a:r>
                      <a:r>
                        <a:rPr lang="es-MX" sz="1400" b="0" kern="1200" baseline="0" dirty="0" smtClean="0">
                          <a:solidFill>
                            <a:schemeClr val="tx2"/>
                          </a:solidFill>
                          <a:latin typeface="Arial" panose="020B0604020202020204" pitchFamily="34" charset="0"/>
                          <a:ea typeface="+mn-ea"/>
                          <a:cs typeface="Arial" panose="020B0604020202020204" pitchFamily="34" charset="0"/>
                        </a:rPr>
                        <a:t>. Que será reemplazado inmediatamente por la boleta original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 me sellaron el parqueadero</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En el discurso del taquillero se incluirá el recordarle al cliente si tiene tarjeta de parqueadero. (esto sucede en el momento que las boletas se están imprimiendo)</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Si el cliente vuelve más tarde por su sello del parqueadero, se deben exigir las entradas para verificar que estuvo con nosotros y así acceder al beneficio. </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Obligatoriamente en las ultimas funciones recomendar validar parqueadero </a:t>
                      </a:r>
                    </a:p>
                  </a:txBody>
                  <a:tcPr/>
                </a:tc>
              </a:tr>
            </a:tbl>
          </a:graphicData>
        </a:graphic>
      </p:graphicFrame>
    </p:spTree>
    <p:extLst>
      <p:ext uri="{BB962C8B-B14F-4D97-AF65-F5344CB8AC3E}">
        <p14:creationId xmlns:p14="http://schemas.microsoft.com/office/powerpoint/2010/main" val="3014201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0999" y="564867"/>
            <a:ext cx="8279921" cy="57597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t>
            </a:r>
            <a:endParaRPr lang="es-MX" dirty="0"/>
          </a:p>
        </p:txBody>
      </p:sp>
      <p:sp>
        <p:nvSpPr>
          <p:cNvPr id="5" name="4 Rectángulo"/>
          <p:cNvSpPr/>
          <p:nvPr/>
        </p:nvSpPr>
        <p:spPr>
          <a:xfrm>
            <a:off x="762000" y="0"/>
            <a:ext cx="7562850" cy="400110"/>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Plan unificación respuesta a PQRS</a:t>
            </a: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524634701"/>
              </p:ext>
            </p:extLst>
          </p:nvPr>
        </p:nvGraphicFramePr>
        <p:xfrm>
          <a:off x="634759" y="1218022"/>
          <a:ext cx="7772400" cy="3474720"/>
        </p:xfrm>
        <a:graphic>
          <a:graphicData uri="http://schemas.openxmlformats.org/drawingml/2006/table">
            <a:tbl>
              <a:tblPr firstRow="1" bandRow="1">
                <a:tableStyleId>{5C22544A-7EE6-4342-B048-85BDC9FD1C3A}</a:tableStyleId>
              </a:tblPr>
              <a:tblGrid>
                <a:gridCol w="4242041"/>
                <a:gridCol w="3530359"/>
              </a:tblGrid>
              <a:tr h="370840">
                <a:tc>
                  <a:txBody>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PQR</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ctr" defTabSz="914400" rtl="0" eaLnBrk="1" latinLnBrk="0" hangingPunct="1"/>
                      <a:r>
                        <a:rPr lang="es-MX" sz="2000" b="1" kern="1200" dirty="0" smtClean="0">
                          <a:solidFill>
                            <a:schemeClr val="bg1"/>
                          </a:solidFill>
                          <a:latin typeface="Arial" panose="020B0604020202020204" pitchFamily="34" charset="0"/>
                          <a:ea typeface="+mn-ea"/>
                          <a:cs typeface="Arial" panose="020B0604020202020204" pitchFamily="34" charset="0"/>
                        </a:rPr>
                        <a:t>Solución</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a:t>
                      </a:r>
                      <a:r>
                        <a:rPr lang="es-MX" sz="1400" b="0" kern="1200" baseline="0" dirty="0" smtClean="0">
                          <a:solidFill>
                            <a:schemeClr val="tx2"/>
                          </a:solidFill>
                          <a:latin typeface="Arial" panose="020B0604020202020204" pitchFamily="34" charset="0"/>
                          <a:ea typeface="+mn-ea"/>
                          <a:cs typeface="Arial" panose="020B0604020202020204" pitchFamily="34" charset="0"/>
                        </a:rPr>
                        <a:t> aparece la reserva en el sistema</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Tx/>
                        <a:buChar char="-"/>
                      </a:pPr>
                      <a:r>
                        <a:rPr lang="es-MX" sz="1400" b="0" kern="1200" dirty="0" smtClean="0">
                          <a:solidFill>
                            <a:schemeClr val="tx2"/>
                          </a:solidFill>
                          <a:latin typeface="Arial" panose="020B0604020202020204" pitchFamily="34" charset="0"/>
                          <a:ea typeface="+mn-ea"/>
                          <a:cs typeface="Arial" panose="020B0604020202020204" pitchFamily="34" charset="0"/>
                        </a:rPr>
                        <a:t>RTA:</a:t>
                      </a:r>
                    </a:p>
                    <a:p>
                      <a:pPr marL="285750" indent="-285750">
                        <a:buFont typeface="Wingdings" panose="05000000000000000000" pitchFamily="2" charset="2"/>
                        <a:buChar char="ü"/>
                      </a:pPr>
                      <a:r>
                        <a:rPr lang="es-MX" sz="1400" b="0" kern="1200" dirty="0" smtClean="0">
                          <a:solidFill>
                            <a:schemeClr val="tx2"/>
                          </a:solidFill>
                          <a:latin typeface="Arial" panose="020B0604020202020204" pitchFamily="34" charset="0"/>
                          <a:ea typeface="+mn-ea"/>
                          <a:cs typeface="Arial" panose="020B0604020202020204" pitchFamily="34" charset="0"/>
                        </a:rPr>
                        <a:t>Lo sentimos</a:t>
                      </a:r>
                      <a:r>
                        <a:rPr lang="es-MX" sz="1400" b="0" kern="1200" baseline="0" dirty="0" smtClean="0">
                          <a:solidFill>
                            <a:schemeClr val="tx2"/>
                          </a:solidFill>
                          <a:latin typeface="Arial" panose="020B0604020202020204" pitchFamily="34" charset="0"/>
                          <a:ea typeface="+mn-ea"/>
                          <a:cs typeface="Arial" panose="020B0604020202020204" pitchFamily="34" charset="0"/>
                        </a:rPr>
                        <a:t> señor, su reserva no aparece en el sistema. </a:t>
                      </a:r>
                    </a:p>
                    <a:p>
                      <a:pPr marL="285750" indent="-285750">
                        <a:buFont typeface="Wingdings" panose="05000000000000000000" pitchFamily="2" charset="2"/>
                        <a:buChar char="ü"/>
                      </a:pPr>
                      <a:r>
                        <a:rPr lang="es-MX" sz="1400" b="0" kern="1200" baseline="0" dirty="0" smtClean="0">
                          <a:solidFill>
                            <a:schemeClr val="tx2"/>
                          </a:solidFill>
                          <a:latin typeface="Arial" panose="020B0604020202020204" pitchFamily="34" charset="0"/>
                          <a:ea typeface="+mn-ea"/>
                          <a:cs typeface="Arial" panose="020B0604020202020204" pitchFamily="34" charset="0"/>
                        </a:rPr>
                        <a:t>Porqué medio la hizo?</a:t>
                      </a:r>
                    </a:p>
                    <a:p>
                      <a:pPr marL="285750" indent="-285750">
                        <a:buFont typeface="Wingdings" panose="05000000000000000000" pitchFamily="2" charset="2"/>
                        <a:buChar char="ü"/>
                      </a:pPr>
                      <a:r>
                        <a:rPr lang="es-MX" sz="1400" b="0" kern="1200" baseline="0" dirty="0" smtClean="0">
                          <a:solidFill>
                            <a:schemeClr val="tx2"/>
                          </a:solidFill>
                          <a:latin typeface="Arial" panose="020B0604020202020204" pitchFamily="34" charset="0"/>
                          <a:ea typeface="+mn-ea"/>
                          <a:cs typeface="Arial" panose="020B0604020202020204" pitchFamily="34" charset="0"/>
                        </a:rPr>
                        <a:t>Revisar de nuevo en el sistema con los datos que da el cliente.</a:t>
                      </a:r>
                    </a:p>
                    <a:p>
                      <a:pPr marL="285750" indent="-285750">
                        <a:buFont typeface="Arial" panose="020B0604020202020204" pitchFamily="34"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No señor, su reserva no quedo registrada, pero tenemos estas ubicaciones disponibles</a:t>
                      </a:r>
                    </a:p>
                    <a:p>
                      <a:pPr marL="285750" indent="-285750">
                        <a:buFont typeface="Arial" panose="020B0604020202020204" pitchFamily="34"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No señor, su reserva no quedo registrada, deme un momento que se liberen las reserva y buscamos un lugar ya que la sala esta llena. </a:t>
                      </a:r>
                    </a:p>
                    <a:p>
                      <a:pPr marL="285750" indent="-285750">
                        <a:buFontTx/>
                        <a:buChar char="-"/>
                      </a:pP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r>
            </a:tbl>
          </a:graphicData>
        </a:graphic>
      </p:graphicFrame>
      <p:sp>
        <p:nvSpPr>
          <p:cNvPr id="7" name="6 Rectángulo"/>
          <p:cNvSpPr/>
          <p:nvPr/>
        </p:nvSpPr>
        <p:spPr>
          <a:xfrm>
            <a:off x="838200" y="685800"/>
            <a:ext cx="7924800" cy="707886"/>
          </a:xfrm>
          <a:prstGeom prst="rect">
            <a:avLst/>
          </a:prstGeom>
        </p:spPr>
        <p:txBody>
          <a:bodyPr wrap="square">
            <a:spAutoFit/>
          </a:bodyPr>
          <a:lstStyle/>
          <a:p>
            <a:r>
              <a:rPr lang="es-MX" sz="2000" b="1" dirty="0" smtClean="0">
                <a:solidFill>
                  <a:schemeClr val="tx2"/>
                </a:solidFill>
                <a:latin typeface="Arial" panose="020B0604020202020204" pitchFamily="34" charset="0"/>
                <a:cs typeface="Arial" panose="020B0604020202020204" pitchFamily="34" charset="0"/>
              </a:rPr>
              <a:t>Qué pasa sí taquilla?</a:t>
            </a:r>
          </a:p>
          <a:p>
            <a:endParaRPr lang="es-MX"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911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0999" y="564867"/>
            <a:ext cx="8279921" cy="57597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t>
            </a:r>
            <a:endParaRPr lang="es-MX" dirty="0"/>
          </a:p>
        </p:txBody>
      </p:sp>
      <p:sp>
        <p:nvSpPr>
          <p:cNvPr id="5" name="4 Rectángulo"/>
          <p:cNvSpPr/>
          <p:nvPr/>
        </p:nvSpPr>
        <p:spPr>
          <a:xfrm>
            <a:off x="762000" y="0"/>
            <a:ext cx="7562850" cy="400110"/>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Plan unificación respuesta a PQRS</a:t>
            </a: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61613409"/>
              </p:ext>
            </p:extLst>
          </p:nvPr>
        </p:nvGraphicFramePr>
        <p:xfrm>
          <a:off x="634759" y="1218022"/>
          <a:ext cx="7772400" cy="4084320"/>
        </p:xfrm>
        <a:graphic>
          <a:graphicData uri="http://schemas.openxmlformats.org/drawingml/2006/table">
            <a:tbl>
              <a:tblPr firstRow="1" bandRow="1">
                <a:tableStyleId>{5C22544A-7EE6-4342-B048-85BDC9FD1C3A}</a:tableStyleId>
              </a:tblPr>
              <a:tblGrid>
                <a:gridCol w="4242041"/>
                <a:gridCol w="3530359"/>
              </a:tblGrid>
              <a:tr h="370840">
                <a:tc>
                  <a:txBody>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PQR</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ctr" defTabSz="914400" rtl="0" eaLnBrk="1" latinLnBrk="0" hangingPunct="1"/>
                      <a:r>
                        <a:rPr lang="es-MX" sz="2000" b="1" kern="1200" dirty="0" smtClean="0">
                          <a:solidFill>
                            <a:schemeClr val="bg1"/>
                          </a:solidFill>
                          <a:latin typeface="Arial" panose="020B0604020202020204" pitchFamily="34" charset="0"/>
                          <a:ea typeface="+mn-ea"/>
                          <a:cs typeface="Arial" panose="020B0604020202020204" pitchFamily="34" charset="0"/>
                        </a:rPr>
                        <a:t>Solución</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Solicitud</a:t>
                      </a:r>
                      <a:r>
                        <a:rPr lang="es-MX" sz="1400" b="0" kern="1200" baseline="0" dirty="0" smtClean="0">
                          <a:solidFill>
                            <a:schemeClr val="tx2"/>
                          </a:solidFill>
                          <a:latin typeface="Arial" panose="020B0604020202020204" pitchFamily="34" charset="0"/>
                          <a:ea typeface="+mn-ea"/>
                          <a:cs typeface="Arial" panose="020B0604020202020204" pitchFamily="34" charset="0"/>
                        </a:rPr>
                        <a:t> cambio de película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RTA: si</a:t>
                      </a:r>
                      <a:r>
                        <a:rPr lang="es-MX" sz="1400" b="0" kern="1200" baseline="0" dirty="0" smtClean="0">
                          <a:solidFill>
                            <a:schemeClr val="tx2"/>
                          </a:solidFill>
                          <a:latin typeface="Arial" panose="020B0604020202020204" pitchFamily="34" charset="0"/>
                          <a:ea typeface="+mn-ea"/>
                          <a:cs typeface="Arial" panose="020B0604020202020204" pitchFamily="34" charset="0"/>
                        </a:rPr>
                        <a:t> no ha iniciado la función el cliente puede cambiar la película. </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Si señor, tenemos disponibles estas otras funciones…</a:t>
                      </a:r>
                    </a:p>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No señor lo sentimos, pero cuando la película ya está iniciada no es posible hacer este cambio por el sistema.</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 llegó</a:t>
                      </a:r>
                      <a:r>
                        <a:rPr lang="es-MX" sz="1400" b="0" kern="1200" baseline="0" dirty="0" smtClean="0">
                          <a:solidFill>
                            <a:schemeClr val="tx2"/>
                          </a:solidFill>
                          <a:latin typeface="Arial" panose="020B0604020202020204" pitchFamily="34" charset="0"/>
                          <a:ea typeface="+mn-ea"/>
                          <a:cs typeface="Arial" panose="020B0604020202020204" pitchFamily="34" charset="0"/>
                        </a:rPr>
                        <a:t> el KDM</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endParaRPr lang="es-MX" sz="1400" b="0" kern="1200" dirty="0">
                        <a:solidFill>
                          <a:schemeClr val="tx2"/>
                        </a:solidFill>
                        <a:latin typeface="Arial" panose="020B0604020202020204" pitchFamily="34" charset="0"/>
                        <a:ea typeface="+mn-ea"/>
                        <a:cs typeface="Arial" panose="020B0604020202020204" pitchFamily="34" charset="0"/>
                      </a:endParaRP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 sirve el sistema para la redención</a:t>
                      </a:r>
                      <a:r>
                        <a:rPr lang="es-MX" sz="1400" b="0" kern="1200" baseline="0" dirty="0" smtClean="0">
                          <a:solidFill>
                            <a:schemeClr val="tx2"/>
                          </a:solidFill>
                          <a:latin typeface="Arial" panose="020B0604020202020204" pitchFamily="34" charset="0"/>
                          <a:ea typeface="+mn-ea"/>
                          <a:cs typeface="Arial" panose="020B0604020202020204" pitchFamily="34" charset="0"/>
                        </a:rPr>
                        <a:t> de convenios</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Se</a:t>
                      </a:r>
                      <a:r>
                        <a:rPr lang="es-MX" sz="1400" b="0" kern="1200" baseline="0" dirty="0" smtClean="0">
                          <a:solidFill>
                            <a:schemeClr val="tx2"/>
                          </a:solidFill>
                          <a:latin typeface="Arial" panose="020B0604020202020204" pitchFamily="34" charset="0"/>
                          <a:ea typeface="+mn-ea"/>
                          <a:cs typeface="Arial" panose="020B0604020202020204" pitchFamily="34" charset="0"/>
                        </a:rPr>
                        <a:t> debe buscar la solución de darle al cliente su entrada, se bloquea la silla y se realiza el proceso de hablar con Score y registrar luego el convenio. </a:t>
                      </a:r>
                    </a:p>
                    <a:p>
                      <a:r>
                        <a:rPr lang="es-MX" sz="1400" b="0" kern="1200" baseline="0" dirty="0" smtClean="0">
                          <a:solidFill>
                            <a:schemeClr val="tx2"/>
                          </a:solidFill>
                          <a:latin typeface="Arial" panose="020B0604020202020204" pitchFamily="34" charset="0"/>
                          <a:ea typeface="+mn-ea"/>
                          <a:cs typeface="Arial" panose="020B0604020202020204" pitchFamily="34" charset="0"/>
                        </a:rPr>
                        <a:t>De cara el cliente usar las boletas de emergencia, autorizadas por el admón.</a:t>
                      </a:r>
                    </a:p>
                    <a:p>
                      <a:r>
                        <a:rPr lang="es-MX" sz="1400" b="0" kern="1200" baseline="0" dirty="0" smtClean="0">
                          <a:solidFill>
                            <a:schemeClr val="tx2"/>
                          </a:solidFill>
                          <a:latin typeface="Arial" panose="020B0604020202020204" pitchFamily="34" charset="0"/>
                          <a:ea typeface="+mn-ea"/>
                          <a:cs typeface="Arial" panose="020B0604020202020204" pitchFamily="34" charset="0"/>
                        </a:rPr>
                        <a:t>RTA: Tenemos inconvenientes con el sistema, pero acá está su entrada. </a:t>
                      </a:r>
                    </a:p>
                  </a:txBody>
                  <a:tcPr/>
                </a:tc>
              </a:tr>
            </a:tbl>
          </a:graphicData>
        </a:graphic>
      </p:graphicFrame>
      <p:sp>
        <p:nvSpPr>
          <p:cNvPr id="7" name="6 Rectángulo"/>
          <p:cNvSpPr/>
          <p:nvPr/>
        </p:nvSpPr>
        <p:spPr>
          <a:xfrm>
            <a:off x="838200" y="685800"/>
            <a:ext cx="7924800" cy="707886"/>
          </a:xfrm>
          <a:prstGeom prst="rect">
            <a:avLst/>
          </a:prstGeom>
        </p:spPr>
        <p:txBody>
          <a:bodyPr wrap="square">
            <a:spAutoFit/>
          </a:bodyPr>
          <a:lstStyle/>
          <a:p>
            <a:r>
              <a:rPr lang="es-MX" sz="2000" b="1" dirty="0" smtClean="0">
                <a:solidFill>
                  <a:schemeClr val="tx2"/>
                </a:solidFill>
                <a:latin typeface="Arial" panose="020B0604020202020204" pitchFamily="34" charset="0"/>
                <a:cs typeface="Arial" panose="020B0604020202020204" pitchFamily="34" charset="0"/>
              </a:rPr>
              <a:t>Qué pasa sí?</a:t>
            </a:r>
          </a:p>
          <a:p>
            <a:endParaRPr lang="es-MX" sz="20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0297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80999" y="564867"/>
            <a:ext cx="8279921" cy="57597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a:t>
            </a:r>
            <a:endParaRPr lang="es-MX" dirty="0"/>
          </a:p>
        </p:txBody>
      </p:sp>
      <p:sp>
        <p:nvSpPr>
          <p:cNvPr id="5" name="4 Rectángulo"/>
          <p:cNvSpPr/>
          <p:nvPr/>
        </p:nvSpPr>
        <p:spPr>
          <a:xfrm>
            <a:off x="762000" y="0"/>
            <a:ext cx="7562850" cy="707886"/>
          </a:xfrm>
          <a:prstGeom prst="rect">
            <a:avLst/>
          </a:prstGeom>
        </p:spPr>
        <p:txBody>
          <a:bodyPr wrap="square">
            <a:spAutoFit/>
          </a:bodyPr>
          <a:lstStyle/>
          <a:p>
            <a:pPr algn="ctr"/>
            <a:r>
              <a:rPr lang="es-MX" sz="2000" b="1" dirty="0" smtClean="0">
                <a:solidFill>
                  <a:schemeClr val="bg1"/>
                </a:solidFill>
                <a:latin typeface="Arial" panose="020B0604020202020204" pitchFamily="34" charset="0"/>
                <a:cs typeface="Arial" panose="020B0604020202020204" pitchFamily="34" charset="0"/>
              </a:rPr>
              <a:t>Plan unificado respuesta a PQRS </a:t>
            </a:r>
            <a:r>
              <a:rPr lang="es-MX" sz="2000" b="1" dirty="0">
                <a:solidFill>
                  <a:schemeClr val="tx2"/>
                </a:solidFill>
                <a:latin typeface="Arial" panose="020B0604020202020204" pitchFamily="34" charset="0"/>
                <a:cs typeface="Arial" panose="020B0604020202020204" pitchFamily="34" charset="0"/>
              </a:rPr>
              <a:t>Qué pasa sí en </a:t>
            </a:r>
            <a:r>
              <a:rPr lang="es-MX" sz="2000" b="1" dirty="0" err="1" smtClean="0">
                <a:solidFill>
                  <a:schemeClr val="tx2"/>
                </a:solidFill>
                <a:latin typeface="Arial" panose="020B0604020202020204" pitchFamily="34" charset="0"/>
                <a:cs typeface="Arial" panose="020B0604020202020204" pitchFamily="34" charset="0"/>
              </a:rPr>
              <a:t>confiteria</a:t>
            </a:r>
            <a:r>
              <a:rPr lang="es-MX" sz="2000" b="1" dirty="0" smtClean="0">
                <a:solidFill>
                  <a:schemeClr val="tx2"/>
                </a:solidFill>
                <a:latin typeface="Arial" panose="020B0604020202020204" pitchFamily="34" charset="0"/>
                <a:cs typeface="Arial" panose="020B0604020202020204" pitchFamily="34" charset="0"/>
              </a:rPr>
              <a:t>  </a:t>
            </a:r>
            <a:r>
              <a:rPr lang="es-MX" sz="2000" b="1" dirty="0">
                <a:solidFill>
                  <a:schemeClr val="tx2"/>
                </a:solidFill>
                <a:latin typeface="Arial" panose="020B0604020202020204" pitchFamily="34" charset="0"/>
                <a:cs typeface="Arial" panose="020B0604020202020204" pitchFamily="34" charset="0"/>
              </a:rPr>
              <a:t>?</a:t>
            </a:r>
          </a:p>
          <a:p>
            <a:pPr algn="ctr"/>
            <a:endParaRPr lang="es-MX" sz="2000" b="1" dirty="0">
              <a:solidFill>
                <a:schemeClr val="bg1"/>
              </a:solidFill>
              <a:latin typeface="Arial" panose="020B0604020202020204" pitchFamily="34" charset="0"/>
              <a:cs typeface="Arial" panose="020B0604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757933110"/>
              </p:ext>
            </p:extLst>
          </p:nvPr>
        </p:nvGraphicFramePr>
        <p:xfrm>
          <a:off x="152400" y="457200"/>
          <a:ext cx="8839200" cy="5090160"/>
        </p:xfrm>
        <a:graphic>
          <a:graphicData uri="http://schemas.openxmlformats.org/drawingml/2006/table">
            <a:tbl>
              <a:tblPr firstRow="1" bandRow="1">
                <a:tableStyleId>{5C22544A-7EE6-4342-B048-85BDC9FD1C3A}</a:tableStyleId>
              </a:tblPr>
              <a:tblGrid>
                <a:gridCol w="4803912"/>
                <a:gridCol w="4035288"/>
              </a:tblGrid>
              <a:tr h="304800">
                <a:tc>
                  <a:txBody>
                    <a:bodyPr/>
                    <a:lstStyle/>
                    <a:p>
                      <a:pPr algn="ctr"/>
                      <a:r>
                        <a:rPr lang="es-MX" sz="2000" b="1" kern="1200" dirty="0" smtClean="0">
                          <a:solidFill>
                            <a:schemeClr val="bg1"/>
                          </a:solidFill>
                          <a:latin typeface="Arial" panose="020B0604020202020204" pitchFamily="34" charset="0"/>
                          <a:ea typeface="+mn-ea"/>
                          <a:cs typeface="Arial" panose="020B0604020202020204" pitchFamily="34" charset="0"/>
                        </a:rPr>
                        <a:t>PQR</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c>
                  <a:txBody>
                    <a:bodyPr/>
                    <a:lstStyle/>
                    <a:p>
                      <a:pPr marL="0" algn="ctr" defTabSz="914400" rtl="0" eaLnBrk="1" latinLnBrk="0" hangingPunct="1"/>
                      <a:r>
                        <a:rPr lang="es-MX" sz="2000" b="1" kern="1200" dirty="0" smtClean="0">
                          <a:solidFill>
                            <a:schemeClr val="bg1"/>
                          </a:solidFill>
                          <a:latin typeface="Arial" panose="020B0604020202020204" pitchFamily="34" charset="0"/>
                          <a:ea typeface="+mn-ea"/>
                          <a:cs typeface="Arial" panose="020B0604020202020204" pitchFamily="34" charset="0"/>
                        </a:rPr>
                        <a:t>Solución</a:t>
                      </a:r>
                      <a:endParaRPr lang="es-MX" sz="2000" b="1" kern="1200" dirty="0">
                        <a:solidFill>
                          <a:schemeClr val="bg1"/>
                        </a:solidFill>
                        <a:latin typeface="Arial" panose="020B0604020202020204" pitchFamily="34" charset="0"/>
                        <a:ea typeface="+mn-ea"/>
                        <a:cs typeface="Arial" panose="020B0604020202020204" pitchFamily="34" charset="0"/>
                      </a:endParaRPr>
                    </a:p>
                  </a:txBody>
                  <a:tcPr>
                    <a:solidFill>
                      <a:srgbClr val="FF0000"/>
                    </a:solidFill>
                  </a:tcPr>
                </a:tc>
              </a:tr>
              <a:tr h="264160">
                <a:tc>
                  <a:txBody>
                    <a:bodyPr/>
                    <a:lstStyle/>
                    <a:p>
                      <a:pPr algn="l"/>
                      <a:r>
                        <a:rPr lang="es-MX" sz="1400" b="0" kern="1200" dirty="0" smtClean="0">
                          <a:solidFill>
                            <a:schemeClr val="tx2"/>
                          </a:solidFill>
                          <a:latin typeface="Arial" panose="020B0604020202020204" pitchFamily="34" charset="0"/>
                          <a:ea typeface="+mn-ea"/>
                          <a:cs typeface="Arial" panose="020B0604020202020204" pitchFamily="34" charset="0"/>
                        </a:rPr>
                        <a:t>No hay</a:t>
                      </a:r>
                      <a:r>
                        <a:rPr lang="es-MX" sz="1400" b="0" kern="1200" baseline="0" dirty="0" smtClean="0">
                          <a:solidFill>
                            <a:schemeClr val="tx2"/>
                          </a:solidFill>
                          <a:latin typeface="Arial" panose="020B0604020202020204" pitchFamily="34" charset="0"/>
                          <a:ea typeface="+mn-ea"/>
                          <a:cs typeface="Arial" panose="020B0604020202020204" pitchFamily="34" charset="0"/>
                        </a:rPr>
                        <a:t> Producto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nchor="ct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Disculpe la molestia pero no tenemos estos productos en el momento y ofrecer otros productos disponibles</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El producto</a:t>
                      </a:r>
                      <a:r>
                        <a:rPr lang="es-MX" sz="1400" b="0" kern="1200" baseline="0" dirty="0" smtClean="0">
                          <a:solidFill>
                            <a:schemeClr val="tx2"/>
                          </a:solidFill>
                          <a:latin typeface="Arial" panose="020B0604020202020204" pitchFamily="34" charset="0"/>
                          <a:ea typeface="+mn-ea"/>
                          <a:cs typeface="Arial" panose="020B0604020202020204" pitchFamily="34" charset="0"/>
                        </a:rPr>
                        <a:t> está en mal estado o pasado, o le supo mal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Si el cliente no ha consumido el 30% del producto </a:t>
                      </a:r>
                      <a:r>
                        <a:rPr lang="es-MX" sz="1400" b="0" kern="1200" baseline="0" dirty="0" smtClean="0">
                          <a:solidFill>
                            <a:srgbClr val="00B0F0"/>
                          </a:solidFill>
                          <a:latin typeface="Arial" panose="020B0604020202020204" pitchFamily="34" charset="0"/>
                          <a:ea typeface="+mn-ea"/>
                          <a:cs typeface="Arial" panose="020B0604020202020204" pitchFamily="34" charset="0"/>
                        </a:rPr>
                        <a:t>efectuar el cambio </a:t>
                      </a:r>
                    </a:p>
                    <a:p>
                      <a:pPr marL="285750" indent="-285750">
                        <a:buFont typeface="Arial" charset="0"/>
                        <a:buChar char="•"/>
                      </a:pPr>
                      <a:r>
                        <a:rPr lang="es-MX" sz="1400" b="0" kern="1200" baseline="0" dirty="0" smtClean="0">
                          <a:solidFill>
                            <a:schemeClr val="tx1"/>
                          </a:solidFill>
                          <a:latin typeface="Arial" panose="020B0604020202020204" pitchFamily="34" charset="0"/>
                          <a:ea typeface="+mn-ea"/>
                          <a:cs typeface="Arial" panose="020B0604020202020204" pitchFamily="34" charset="0"/>
                        </a:rPr>
                        <a:t>Si el cliente consumió más del 50% del producto. “disculpe señor pero usted ha consumido más del 50% del perro, por lo que no podemos efectuar el cambio, diríjase al servicio al cliente </a:t>
                      </a:r>
                    </a:p>
                    <a:p>
                      <a:pPr marL="285750" indent="-285750">
                        <a:buFont typeface="Arial" charset="0"/>
                        <a:buChar char="•"/>
                      </a:pPr>
                      <a:r>
                        <a:rPr lang="es-MX" sz="1400" b="0" kern="1200" baseline="0" dirty="0" smtClean="0">
                          <a:solidFill>
                            <a:schemeClr val="tx1"/>
                          </a:solidFill>
                          <a:latin typeface="Arial" panose="020B0604020202020204" pitchFamily="34" charset="0"/>
                          <a:ea typeface="+mn-ea"/>
                          <a:cs typeface="Arial" panose="020B0604020202020204" pitchFamily="34" charset="0"/>
                        </a:rPr>
                        <a:t>Si el cliente se da cuenta que el producto está vencido cambiarlo inmediatamente. </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No</a:t>
                      </a:r>
                      <a:r>
                        <a:rPr lang="es-MX" sz="1400" b="0" kern="1200" baseline="0" dirty="0" smtClean="0">
                          <a:solidFill>
                            <a:schemeClr val="tx2"/>
                          </a:solidFill>
                          <a:latin typeface="Arial" panose="020B0604020202020204" pitchFamily="34" charset="0"/>
                          <a:ea typeface="+mn-ea"/>
                          <a:cs typeface="Arial" panose="020B0604020202020204" pitchFamily="34" charset="0"/>
                        </a:rPr>
                        <a:t> hay Coca cola / </a:t>
                      </a:r>
                      <a:r>
                        <a:rPr lang="es-MX" sz="1400" b="0" kern="1200" baseline="0" dirty="0" err="1" smtClean="0">
                          <a:solidFill>
                            <a:schemeClr val="tx2"/>
                          </a:solidFill>
                          <a:latin typeface="Arial" panose="020B0604020202020204" pitchFamily="34" charset="0"/>
                          <a:ea typeface="+mn-ea"/>
                          <a:cs typeface="Arial" panose="020B0604020202020204" pitchFamily="34" charset="0"/>
                        </a:rPr>
                        <a:t>Postobón</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Disculpe señor pero no nos han llegado los inventarios. </a:t>
                      </a: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Si</a:t>
                      </a:r>
                      <a:r>
                        <a:rPr lang="es-MX" sz="1400" b="0" kern="1200" baseline="0" dirty="0" smtClean="0">
                          <a:solidFill>
                            <a:schemeClr val="tx2"/>
                          </a:solidFill>
                          <a:latin typeface="Arial" panose="020B0604020202020204" pitchFamily="34" charset="0"/>
                          <a:ea typeface="+mn-ea"/>
                          <a:cs typeface="Arial" panose="020B0604020202020204" pitchFamily="34" charset="0"/>
                        </a:rPr>
                        <a:t> el cliente quiere cambiar un producto por otro y ya pagó </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dirty="0" smtClean="0">
                          <a:solidFill>
                            <a:srgbClr val="00B0F0"/>
                          </a:solidFill>
                          <a:latin typeface="Arial" panose="020B0604020202020204" pitchFamily="34" charset="0"/>
                          <a:ea typeface="+mn-ea"/>
                          <a:cs typeface="Arial" panose="020B0604020202020204" pitchFamily="34" charset="0"/>
                        </a:rPr>
                        <a:t>Reembolso?</a:t>
                      </a:r>
                      <a:endParaRPr lang="es-MX" sz="1400" b="0" kern="1200" dirty="0">
                        <a:solidFill>
                          <a:srgbClr val="00B0F0"/>
                        </a:solidFill>
                        <a:latin typeface="Arial" panose="020B0604020202020204" pitchFamily="34" charset="0"/>
                        <a:ea typeface="+mn-ea"/>
                        <a:cs typeface="Arial" panose="020B0604020202020204" pitchFamily="34" charset="0"/>
                      </a:endParaRPr>
                    </a:p>
                  </a:txBody>
                  <a:tcPr/>
                </a:tc>
              </a:tr>
              <a:tr h="264160">
                <a:tc>
                  <a:txBody>
                    <a:bodyPr/>
                    <a:lstStyle/>
                    <a:p>
                      <a:r>
                        <a:rPr lang="es-MX" sz="1400" b="0" kern="1200" dirty="0" smtClean="0">
                          <a:solidFill>
                            <a:schemeClr val="tx2"/>
                          </a:solidFill>
                          <a:latin typeface="Arial" panose="020B0604020202020204" pitchFamily="34" charset="0"/>
                          <a:ea typeface="+mn-ea"/>
                          <a:cs typeface="Arial" panose="020B0604020202020204" pitchFamily="34" charset="0"/>
                        </a:rPr>
                        <a:t>Porqué</a:t>
                      </a:r>
                      <a:r>
                        <a:rPr lang="es-MX" sz="1400" b="0" kern="1200" baseline="0" dirty="0" smtClean="0">
                          <a:solidFill>
                            <a:schemeClr val="tx2"/>
                          </a:solidFill>
                          <a:latin typeface="Arial" panose="020B0604020202020204" pitchFamily="34" charset="0"/>
                          <a:ea typeface="+mn-ea"/>
                          <a:cs typeface="Arial" panose="020B0604020202020204" pitchFamily="34" charset="0"/>
                        </a:rPr>
                        <a:t> no puedo acceder al descuento VIP si yo compre la boleta ayer o en línea?</a:t>
                      </a:r>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r>
                        <a:rPr lang="es-MX" sz="1400" b="0" kern="1200" baseline="0" dirty="0" smtClean="0">
                          <a:solidFill>
                            <a:schemeClr val="tx2"/>
                          </a:solidFill>
                          <a:latin typeface="Arial" panose="020B0604020202020204" pitchFamily="34" charset="0"/>
                          <a:ea typeface="+mn-ea"/>
                          <a:cs typeface="Arial" panose="020B0604020202020204" pitchFamily="34" charset="0"/>
                        </a:rPr>
                        <a:t>El sistema no nos lo permite.</a:t>
                      </a:r>
                      <a:r>
                        <a:rPr lang="es-MX" sz="1400" b="0" kern="1200" baseline="0" dirty="0" smtClean="0">
                          <a:solidFill>
                            <a:srgbClr val="00B0F0"/>
                          </a:solidFill>
                          <a:latin typeface="Arial" panose="020B0604020202020204" pitchFamily="34" charset="0"/>
                          <a:ea typeface="+mn-ea"/>
                          <a:cs typeface="Arial" panose="020B0604020202020204" pitchFamily="34" charset="0"/>
                        </a:rPr>
                        <a:t> Qué hacemos?</a:t>
                      </a:r>
                    </a:p>
                  </a:txBody>
                  <a:tcPr/>
                </a:tc>
              </a:tr>
              <a:tr h="264160">
                <a:tc>
                  <a:txBody>
                    <a:bodyPr/>
                    <a:lstStyle/>
                    <a:p>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endParaRPr lang="es-MX" sz="1400" b="0" kern="1200" baseline="0" dirty="0" smtClean="0">
                        <a:solidFill>
                          <a:schemeClr val="tx2"/>
                        </a:solidFill>
                        <a:latin typeface="Arial" panose="020B0604020202020204" pitchFamily="34" charset="0"/>
                        <a:ea typeface="+mn-ea"/>
                        <a:cs typeface="Arial" panose="020B0604020202020204" pitchFamily="34" charset="0"/>
                      </a:endParaRPr>
                    </a:p>
                  </a:txBody>
                  <a:tcPr/>
                </a:tc>
              </a:tr>
              <a:tr h="264160">
                <a:tc>
                  <a:txBody>
                    <a:bodyPr/>
                    <a:lstStyle/>
                    <a:p>
                      <a:endParaRPr lang="es-MX" sz="1400" b="0" kern="1200" dirty="0">
                        <a:solidFill>
                          <a:schemeClr val="tx2"/>
                        </a:solidFill>
                        <a:latin typeface="Arial" panose="020B0604020202020204" pitchFamily="34" charset="0"/>
                        <a:ea typeface="+mn-ea"/>
                        <a:cs typeface="Arial" panose="020B0604020202020204" pitchFamily="34" charset="0"/>
                      </a:endParaRPr>
                    </a:p>
                  </a:txBody>
                  <a:tcPr/>
                </a:tc>
                <a:tc>
                  <a:txBody>
                    <a:bodyPr/>
                    <a:lstStyle/>
                    <a:p>
                      <a:pPr marL="285750" indent="-285750">
                        <a:buFont typeface="Arial" charset="0"/>
                        <a:buChar char="•"/>
                      </a:pPr>
                      <a:endParaRPr lang="es-MX" sz="1400" b="0" kern="1200" baseline="0" dirty="0" smtClean="0">
                        <a:solidFill>
                          <a:schemeClr val="tx2"/>
                        </a:solidFill>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353230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6" y="0"/>
            <a:ext cx="9159816" cy="68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21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8008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8504</TotalTime>
  <Words>828</Words>
  <Application>Microsoft Office PowerPoint</Application>
  <PresentationFormat>Presentación en pantalla (4:3)</PresentationFormat>
  <Paragraphs>88</Paragraphs>
  <Slides>9</Slides>
  <Notes>0</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1_NewsPrint</vt:lpstr>
      <vt:lpstr>2_NewsPrint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Gutierrez</dc:creator>
  <cp:lastModifiedBy>Mercadeo</cp:lastModifiedBy>
  <cp:revision>242</cp:revision>
  <dcterms:created xsi:type="dcterms:W3CDTF">2016-03-01T14:38:32Z</dcterms:created>
  <dcterms:modified xsi:type="dcterms:W3CDTF">2019-03-01T21:26:13Z</dcterms:modified>
</cp:coreProperties>
</file>