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897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37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13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55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38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23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89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70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97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934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35D24-33E2-4AFE-B2EC-466952633933}" type="datetimeFigureOut">
              <a:rPr lang="es-MX" smtClean="0"/>
              <a:t>21/08/2018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5F346-3AE1-41E3-A1AF-5F1E6659A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381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6" t="16110" r="25627" b="13837"/>
          <a:stretch/>
        </p:blipFill>
        <p:spPr bwMode="auto">
          <a:xfrm>
            <a:off x="22352" y="1628800"/>
            <a:ext cx="3252887" cy="2844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419872" y="0"/>
            <a:ext cx="5724128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/>
              <a:t>TARJETA VIP PROCINAL</a:t>
            </a:r>
          </a:p>
          <a:p>
            <a:r>
              <a:rPr lang="es-MX" sz="1000" dirty="0"/>
              <a:t>La Tarjeta </a:t>
            </a:r>
            <a:r>
              <a:rPr lang="es-MX" sz="1000" dirty="0" smtClean="0"/>
              <a:t>VIP Procinal funciona como </a:t>
            </a:r>
            <a:r>
              <a:rPr lang="es-MX" sz="1000" dirty="0"/>
              <a:t>medio de pago </a:t>
            </a:r>
            <a:r>
              <a:rPr lang="es-MX" sz="1000" dirty="0" smtClean="0"/>
              <a:t>recargable, con </a:t>
            </a:r>
            <a:r>
              <a:rPr lang="es-MX" sz="1000" dirty="0"/>
              <a:t>el cual podrá comprar a precios especiales boletas de cine </a:t>
            </a:r>
            <a:r>
              <a:rPr lang="es-MX" sz="1000" dirty="0" smtClean="0"/>
              <a:t>y confitería en </a:t>
            </a:r>
            <a:r>
              <a:rPr lang="es-MX" sz="1000" dirty="0"/>
              <a:t>cualquiera de </a:t>
            </a:r>
            <a:r>
              <a:rPr lang="es-MX" sz="1000" dirty="0" smtClean="0"/>
              <a:t>nuestros teatros en Bogotá, Barrancabermeja, Cartagena, Villavicencio, y Medellín (Terminal del Sur).</a:t>
            </a:r>
          </a:p>
          <a:p>
            <a:endParaRPr lang="es-MX" sz="1000" dirty="0"/>
          </a:p>
          <a:p>
            <a:r>
              <a:rPr lang="es-MX" sz="1000" b="1" dirty="0" smtClean="0"/>
              <a:t>¿CÓMO ADQUIRIRLA?</a:t>
            </a:r>
            <a:endParaRPr lang="es-MX" sz="1000" dirty="0" smtClean="0"/>
          </a:p>
          <a:p>
            <a:pPr marL="228600" indent="-228600">
              <a:buAutoNum type="arabicPeriod"/>
            </a:pPr>
            <a:r>
              <a:rPr lang="es-MX" sz="1000" dirty="0" smtClean="0"/>
              <a:t>Lee atentamente las condiciones y restricciones del uso de la tarjeta VIP</a:t>
            </a:r>
          </a:p>
          <a:p>
            <a:pPr marL="228600" indent="-228600">
              <a:buAutoNum type="arabicPeriod"/>
            </a:pPr>
            <a:r>
              <a:rPr lang="es-MX" sz="1000" dirty="0" smtClean="0"/>
              <a:t>Acepta </a:t>
            </a:r>
            <a:r>
              <a:rPr lang="es-MX" sz="1000" dirty="0"/>
              <a:t>en la parte de abajo los términos y condiciones. </a:t>
            </a:r>
          </a:p>
          <a:p>
            <a:r>
              <a:rPr lang="es-MX" sz="1000" dirty="0"/>
              <a:t>3. </a:t>
            </a:r>
            <a:r>
              <a:rPr lang="es-MX" sz="1000" dirty="0" smtClean="0"/>
              <a:t>  Llena </a:t>
            </a:r>
            <a:r>
              <a:rPr lang="es-MX" sz="1000" dirty="0"/>
              <a:t>un corto formulario.  </a:t>
            </a:r>
          </a:p>
          <a:p>
            <a:pPr marL="228600" indent="-228600">
              <a:buAutoNum type="arabicPeriod" startAt="4"/>
            </a:pPr>
            <a:r>
              <a:rPr lang="es-MX" sz="1000" dirty="0" smtClean="0"/>
              <a:t>Al </a:t>
            </a:r>
            <a:r>
              <a:rPr lang="es-MX" sz="1000" dirty="0"/>
              <a:t>finalizar el </a:t>
            </a:r>
            <a:r>
              <a:rPr lang="es-MX" sz="1000" dirty="0" smtClean="0"/>
              <a:t>proceso dale </a:t>
            </a:r>
            <a:r>
              <a:rPr lang="es-MX" sz="1000" dirty="0" err="1" smtClean="0"/>
              <a:t>click</a:t>
            </a:r>
            <a:r>
              <a:rPr lang="es-MX" sz="1000" dirty="0" smtClean="0"/>
              <a:t> en ENVIAR y su registro será aceptado.</a:t>
            </a:r>
            <a:endParaRPr lang="es-MX" sz="1000" dirty="0"/>
          </a:p>
          <a:p>
            <a:r>
              <a:rPr lang="es-MX" sz="1000" dirty="0"/>
              <a:t>5</a:t>
            </a:r>
            <a:r>
              <a:rPr lang="es-MX" sz="1000" dirty="0" smtClean="0"/>
              <a:t>.    Puedes </a:t>
            </a:r>
            <a:r>
              <a:rPr lang="es-MX" sz="1000" dirty="0"/>
              <a:t>r</a:t>
            </a:r>
            <a:r>
              <a:rPr lang="es-MX" sz="1000" dirty="0" smtClean="0"/>
              <a:t>eclamar tu </a:t>
            </a:r>
            <a:r>
              <a:rPr lang="es-MX" sz="1000" dirty="0"/>
              <a:t>tarjeta VIP con el documento de </a:t>
            </a:r>
            <a:r>
              <a:rPr lang="es-MX" sz="1000" dirty="0" smtClean="0"/>
              <a:t>identidad, pagando un valor de $10.000 pesos por el plástico en el </a:t>
            </a:r>
            <a:r>
              <a:rPr lang="es-MX" sz="1000" dirty="0"/>
              <a:t>teatro de preferencia.     </a:t>
            </a:r>
          </a:p>
          <a:p>
            <a:endParaRPr lang="es-MX" sz="1000" dirty="0"/>
          </a:p>
          <a:p>
            <a:r>
              <a:rPr lang="es-MX" sz="1000" b="1" dirty="0" smtClean="0"/>
              <a:t>BENEFICIOS:</a:t>
            </a:r>
            <a:endParaRPr lang="es-MX" sz="1000" b="1" dirty="0"/>
          </a:p>
          <a:p>
            <a:pPr marL="228600" indent="-228600">
              <a:buAutoNum type="arabicPeriod"/>
            </a:pPr>
            <a:r>
              <a:rPr lang="es-MX" sz="1000" dirty="0" smtClean="0"/>
              <a:t>Nuestros clientes con tarjeta VIP tienen el 20% de descuento en boletería de acuerdo a la tarifa vigente de cada teatro (máximo 4 boletas diarias).</a:t>
            </a:r>
          </a:p>
          <a:p>
            <a:pPr marL="228600" indent="-228600">
              <a:buAutoNum type="arabicPeriod"/>
            </a:pPr>
            <a:r>
              <a:rPr lang="es-MX" sz="1000" dirty="0" smtClean="0"/>
              <a:t>El descuento del 20% aplica para la compra de boletas en taquilla, para cualquier función 2D, 3D y IMAX. </a:t>
            </a:r>
          </a:p>
          <a:p>
            <a:pPr marL="228600" indent="-228600">
              <a:buAutoNum type="arabicPeriod"/>
            </a:pPr>
            <a:r>
              <a:rPr lang="es-MX" sz="1000" dirty="0" smtClean="0"/>
              <a:t>Nuestros clientes con tarjeta VIP tienen el 10% de descuento en un (1) combo VIP diario. </a:t>
            </a:r>
            <a:r>
              <a:rPr lang="es-MX" sz="900" dirty="0" smtClean="0"/>
              <a:t>*Para poder acceder a este descuento el cliente debe haber comprado las boletas previamente en </a:t>
            </a:r>
            <a:r>
              <a:rPr lang="es-MX" sz="900" dirty="0" smtClean="0"/>
              <a:t>taquilla el mismo día. </a:t>
            </a:r>
            <a:endParaRPr lang="es-MX" sz="900" dirty="0" smtClean="0"/>
          </a:p>
          <a:p>
            <a:pPr marL="228600" indent="-228600">
              <a:buAutoNum type="arabicPeriod"/>
            </a:pPr>
            <a:endParaRPr lang="es-MX" sz="900" dirty="0"/>
          </a:p>
          <a:p>
            <a:endParaRPr lang="es-MX" sz="1000" dirty="0"/>
          </a:p>
          <a:p>
            <a:r>
              <a:rPr lang="es-MX" sz="1000" b="1" dirty="0" smtClean="0"/>
              <a:t>CONDICIONES DE USO Y RESTRICCIONES: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El costo de la tarjeta es de $10.000 y no tendrán fecha de caducidad.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La recarga mínima de la tarjeta VIP es de $10.000 pesos y en múltiplos de la misma cantidad en adelante. 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El día que adquieras la tarjeta VIP Procinal sólo podrás usarla en el teatro donde la reclamaste y a partir del día siguiente podrás usarla en cualquier teatro Procinal*.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Para acceder a los descuentos y promociones es obligatorio usar la tarjeta como medio de pago, para esto la tarjeta deberán contar con el 100% del valor de tu compra. No aplican pagos mixtos para acceder a los beneficios.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La tarjeta VIP es personal e intransferible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Las promociones o beneficios de la tarjeta VIP puedes ser modificadas en cualquier momento sin previo aviso. </a:t>
            </a:r>
          </a:p>
          <a:p>
            <a:pPr marL="171450" indent="-171450">
              <a:buFont typeface="Arial" charset="0"/>
              <a:buChar char="•"/>
            </a:pPr>
            <a:endParaRPr lang="es-MX" sz="1000" dirty="0"/>
          </a:p>
          <a:p>
            <a:r>
              <a:rPr lang="es-MX" sz="1000" b="1" dirty="0" smtClean="0"/>
              <a:t>EN CASO DE PÉRIDIDA, HURTO O DETERIORO DE LA TARJETA VIP: 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Si perdiste o fue hurtada tu tarjeta  VIP debes acercarte a una taquilla de nuestros teatros con el denuncio de la Policía.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Si el plástico de la tarjeta esta deteriorado o dañado debes acercarte a una taquilla de nuestros teatros y solicitar la reposición de la misma.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Deberás diligenciar el formato de solicitud nuevamente 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Deberás cancelar el valor del plástico $10.000 pesos</a:t>
            </a:r>
          </a:p>
          <a:p>
            <a:pPr marL="171450" indent="-171450">
              <a:buFont typeface="Arial" charset="0"/>
              <a:buChar char="•"/>
            </a:pPr>
            <a:r>
              <a:rPr lang="es-MX" sz="1000" dirty="0" smtClean="0"/>
              <a:t>Se te hará el traslado del saldo de tu anterior tarjeta a la nueva. *si aplica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500" y="597247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FF0000"/>
                </a:solidFill>
              </a:rPr>
              <a:t>A la palabra regístrate le falta la tilde y un signo de admiración</a:t>
            </a:r>
            <a:endParaRPr lang="es-MX" sz="1200" dirty="0">
              <a:solidFill>
                <a:srgbClr val="FF0000"/>
              </a:solidFill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259632" y="57332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4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2"/>
          <a:stretch/>
        </p:blipFill>
        <p:spPr bwMode="auto">
          <a:xfrm>
            <a:off x="274039" y="260648"/>
            <a:ext cx="855370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95536" y="494116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FF0000"/>
                </a:solidFill>
              </a:rPr>
              <a:t>Cambiar el look del formulario (colores, tarjeta actual)</a:t>
            </a:r>
          </a:p>
          <a:p>
            <a:endParaRPr lang="es-MX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4"/>
          <a:stretch/>
        </p:blipFill>
        <p:spPr bwMode="auto">
          <a:xfrm>
            <a:off x="467544" y="476672"/>
            <a:ext cx="8000186" cy="426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95536" y="4941168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FF0000"/>
                </a:solidFill>
              </a:rPr>
              <a:t>Cambiar el look del fondo</a:t>
            </a:r>
          </a:p>
          <a:p>
            <a:r>
              <a:rPr lang="es-MX" sz="1200" dirty="0" smtClean="0">
                <a:solidFill>
                  <a:srgbClr val="FF0000"/>
                </a:solidFill>
              </a:rPr>
              <a:t>Cambiar el look del fondo de colores </a:t>
            </a:r>
          </a:p>
          <a:p>
            <a:r>
              <a:rPr lang="es-MX" sz="1200" dirty="0" smtClean="0">
                <a:solidFill>
                  <a:srgbClr val="FF0000"/>
                </a:solidFill>
              </a:rPr>
              <a:t>El texto del cuadro cambiarlo: </a:t>
            </a:r>
          </a:p>
          <a:p>
            <a:endParaRPr lang="es-MX" sz="1200" dirty="0" smtClean="0">
              <a:solidFill>
                <a:srgbClr val="FF0000"/>
              </a:solidFill>
            </a:endParaRPr>
          </a:p>
          <a:p>
            <a:r>
              <a:rPr lang="es-MX" sz="1200" dirty="0" smtClean="0">
                <a:solidFill>
                  <a:srgbClr val="FF0000"/>
                </a:solidFill>
              </a:rPr>
              <a:t>“El proceso ha terminado</a:t>
            </a:r>
            <a:endParaRPr lang="es-MX" sz="1200" dirty="0">
              <a:solidFill>
                <a:srgbClr val="FF0000"/>
              </a:solidFill>
            </a:endParaRPr>
          </a:p>
          <a:p>
            <a:r>
              <a:rPr lang="es-MX" sz="1200" dirty="0" smtClean="0">
                <a:solidFill>
                  <a:srgbClr val="FF0000"/>
                </a:solidFill>
              </a:rPr>
              <a:t>Reclama tu tarjeta Vip Procinal presentando tu documento en el teatro de tu preferencia y disfruta los beneficios que tenemos para ti”</a:t>
            </a:r>
          </a:p>
          <a:p>
            <a:endParaRPr lang="es-MX" sz="1200" dirty="0">
              <a:solidFill>
                <a:srgbClr val="FF0000"/>
              </a:solidFill>
            </a:endParaRPr>
          </a:p>
          <a:p>
            <a:endParaRPr lang="es-MX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8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145</Words>
  <Application>Microsoft Office PowerPoint</Application>
  <PresentationFormat>Presentación en pantalla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Mercadeo</dc:creator>
  <cp:lastModifiedBy>Mercadeo</cp:lastModifiedBy>
  <cp:revision>11</cp:revision>
  <dcterms:created xsi:type="dcterms:W3CDTF">2018-07-26T15:44:40Z</dcterms:created>
  <dcterms:modified xsi:type="dcterms:W3CDTF">2018-08-21T19:31:32Z</dcterms:modified>
</cp:coreProperties>
</file>